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</p:sldIdLst>
  <p:sldSz cx="18288000" cy="10287000"/>
  <p:notesSz cx="6858000" cy="9144000"/>
  <p:embeddedFontLst>
    <p:embeddedFont>
      <p:font typeface="Agrandir Bold" pitchFamily="2" charset="77"/>
      <p:regular r:id="rId37"/>
      <p:bold r:id="rId38"/>
    </p:embeddedFont>
    <p:embeddedFont>
      <p:font typeface="Agrandir Medium" pitchFamily="2" charset="77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Hibernate" panose="02000503000000000000" pitchFamily="2" charset="0"/>
      <p:regular r:id="rId44"/>
    </p:embeddedFont>
    <p:embeddedFont>
      <p:font typeface="Montserrat" pitchFamily="2" charset="77"/>
      <p:regular r:id="rId45"/>
      <p:bold r:id="rId46"/>
      <p:italic r:id="rId47"/>
      <p:boldItalic r:id="rId48"/>
    </p:embeddedFont>
    <p:embeddedFont>
      <p:font typeface="Montserrat Bold" pitchFamily="2" charset="77"/>
      <p:regular r:id="rId49"/>
      <p:bold r:id="rId50"/>
    </p:embeddedFont>
    <p:embeddedFont>
      <p:font typeface="Montserrat Bold Italics" pitchFamily="2" charset="77"/>
      <p:regular r:id="rId51"/>
      <p:bold r:id="rId52"/>
      <p:italic r:id="rId53"/>
      <p:boldItalic r:id="rId54"/>
    </p:embeddedFont>
    <p:embeddedFont>
      <p:font typeface="Montserrat Classic" pitchFamily="2" charset="77"/>
      <p:regular r:id="rId55"/>
    </p:embeddedFont>
    <p:embeddedFont>
      <p:font typeface="Montserrat Classic Bold" pitchFamily="2" charset="77"/>
      <p:regular r:id="rId56"/>
      <p:bold r:id="rId57"/>
    </p:embeddedFont>
    <p:embeddedFont>
      <p:font typeface="Montserrat Italics" pitchFamily="2" charset="77"/>
      <p:regular r:id="rId58"/>
      <p:italic r:id="rId59"/>
    </p:embeddedFont>
    <p:embeddedFont>
      <p:font typeface="Montserrat Medium" panose="020F0502020204030204" pitchFamily="34" charset="0"/>
      <p:regular r:id="rId60"/>
      <p:italic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582" autoAdjust="0"/>
  </p:normalViewPr>
  <p:slideViewPr>
    <p:cSldViewPr>
      <p:cViewPr varScale="1">
        <p:scale>
          <a:sx n="80" d="100"/>
          <a:sy n="80" d="100"/>
        </p:scale>
        <p:origin x="20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55" Type="http://schemas.openxmlformats.org/officeDocument/2006/relationships/font" Target="fonts/font19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font" Target="fonts/font22.fntdata"/><Relationship Id="rId5" Type="http://schemas.openxmlformats.org/officeDocument/2006/relationships/slide" Target="slides/slide4.xml"/><Relationship Id="rId61" Type="http://schemas.openxmlformats.org/officeDocument/2006/relationships/font" Target="fonts/font2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font" Target="fonts/font20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1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font" Target="fonts/font23.fntdata"/><Relationship Id="rId20" Type="http://schemas.openxmlformats.org/officeDocument/2006/relationships/slide" Target="slides/slide19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font" Target="fonts/font2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60" Type="http://schemas.openxmlformats.org/officeDocument/2006/relationships/font" Target="fonts/font24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3CEC3-0E99-D447-BF2F-FC6EF186E97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ADB8E-7859-0B40-8CC2-FEDDC0AA2C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671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ADB8E-7859-0B40-8CC2-FEDDC0AA2C1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5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ADB8E-7859-0B40-8CC2-FEDDC0AA2C1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85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ADB8E-7859-0B40-8CC2-FEDDC0AA2C11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3686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qui permet de tester des combinaisons d'EDS et connaître les débouchés possibles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ADB8E-7859-0B40-8CC2-FEDDC0AA2C11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35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audio" Target="../media/media1.m4a"/><Relationship Id="rId16" Type="http://schemas.openxmlformats.org/officeDocument/2006/relationships/image" Target="../media/image12.png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4.jpe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1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6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55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8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57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0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59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2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61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4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63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6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65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8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67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0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69.jpe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12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18" Type="http://schemas.openxmlformats.org/officeDocument/2006/relationships/image" Target="../media/image83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12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17" Type="http://schemas.openxmlformats.org/officeDocument/2006/relationships/image" Target="../media/image82.png"/><Relationship Id="rId2" Type="http://schemas.openxmlformats.org/officeDocument/2006/relationships/audio" Target="../media/media20.m4a"/><Relationship Id="rId16" Type="http://schemas.openxmlformats.org/officeDocument/2006/relationships/image" Target="../media/image81.png"/><Relationship Id="rId20" Type="http://schemas.openxmlformats.org/officeDocument/2006/relationships/image" Target="../media/image85.png"/><Relationship Id="rId1" Type="http://schemas.microsoft.com/office/2007/relationships/media" Target="../media/media20.m4a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5.png"/><Relationship Id="rId15" Type="http://schemas.openxmlformats.org/officeDocument/2006/relationships/image" Target="../media/image80.png"/><Relationship Id="rId10" Type="http://schemas.openxmlformats.org/officeDocument/2006/relationships/image" Target="../media/image75.png"/><Relationship Id="rId19" Type="http://schemas.openxmlformats.org/officeDocument/2006/relationships/image" Target="../media/image84.png"/><Relationship Id="rId4" Type="http://schemas.openxmlformats.org/officeDocument/2006/relationships/image" Target="../media/image1.jpe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8.png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87.svg"/><Relationship Id="rId5" Type="http://schemas.openxmlformats.org/officeDocument/2006/relationships/image" Target="../media/image86.png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2.png"/><Relationship Id="rId5" Type="http://schemas.openxmlformats.org/officeDocument/2006/relationships/image" Target="../media/image90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1.png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12.png"/><Relationship Id="rId4" Type="http://schemas.openxmlformats.org/officeDocument/2006/relationships/image" Target="../media/image1.jpeg"/><Relationship Id="rId9" Type="http://schemas.openxmlformats.org/officeDocument/2006/relationships/image" Target="../media/image9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1.png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95.svg"/><Relationship Id="rId4" Type="http://schemas.openxmlformats.org/officeDocument/2006/relationships/image" Target="../media/image1.jpeg"/><Relationship Id="rId9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3.png"/><Relationship Id="rId5" Type="http://schemas.openxmlformats.org/officeDocument/2006/relationships/image" Target="../media/image96.png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00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12" Type="http://schemas.openxmlformats.org/officeDocument/2006/relationships/image" Target="../media/image99.png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3.png"/><Relationship Id="rId11" Type="http://schemas.openxmlformats.org/officeDocument/2006/relationships/image" Target="../media/image98.svg"/><Relationship Id="rId5" Type="http://schemas.openxmlformats.org/officeDocument/2006/relationships/image" Target="../media/image1.jpeg"/><Relationship Id="rId10" Type="http://schemas.openxmlformats.org/officeDocument/2006/relationships/image" Target="../media/image9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92.svg"/><Relationship Id="rId1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2.png"/><Relationship Id="rId5" Type="http://schemas.openxmlformats.org/officeDocument/2006/relationships/image" Target="../media/image101.png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3.png"/><Relationship Id="rId12" Type="http://schemas.openxmlformats.org/officeDocument/2006/relationships/image" Target="../media/image12.png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6" Type="http://schemas.openxmlformats.org/officeDocument/2006/relationships/image" Target="../media/image8.png"/><Relationship Id="rId11" Type="http://schemas.openxmlformats.org/officeDocument/2006/relationships/image" Target="../media/image107.svg"/><Relationship Id="rId5" Type="http://schemas.openxmlformats.org/officeDocument/2006/relationships/image" Target="../media/image3.png"/><Relationship Id="rId10" Type="http://schemas.openxmlformats.org/officeDocument/2006/relationships/image" Target="../media/image106.png"/><Relationship Id="rId4" Type="http://schemas.openxmlformats.org/officeDocument/2006/relationships/image" Target="../media/image1.jpeg"/><Relationship Id="rId9" Type="http://schemas.openxmlformats.org/officeDocument/2006/relationships/image" Target="../media/image105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8.png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6.svg"/><Relationship Id="rId11" Type="http://schemas.openxmlformats.org/officeDocument/2006/relationships/image" Target="../media/image12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18" Type="http://schemas.openxmlformats.org/officeDocument/2006/relationships/image" Target="../media/image34.svg"/><Relationship Id="rId26" Type="http://schemas.openxmlformats.org/officeDocument/2006/relationships/image" Target="../media/image42.sv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17" Type="http://schemas.openxmlformats.org/officeDocument/2006/relationships/image" Target="../media/image33.png"/><Relationship Id="rId25" Type="http://schemas.openxmlformats.org/officeDocument/2006/relationships/image" Target="../media/image41.png"/><Relationship Id="rId2" Type="http://schemas.openxmlformats.org/officeDocument/2006/relationships/audio" Target="../media/media5.m4a"/><Relationship Id="rId16" Type="http://schemas.openxmlformats.org/officeDocument/2006/relationships/image" Target="../media/image32.svg"/><Relationship Id="rId20" Type="http://schemas.openxmlformats.org/officeDocument/2006/relationships/image" Target="../media/image36.svg"/><Relationship Id="rId29" Type="http://schemas.openxmlformats.org/officeDocument/2006/relationships/image" Target="../media/image45.png"/><Relationship Id="rId1" Type="http://schemas.microsoft.com/office/2007/relationships/media" Target="../media/media5.m4a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24" Type="http://schemas.openxmlformats.org/officeDocument/2006/relationships/image" Target="../media/image40.svg"/><Relationship Id="rId32" Type="http://schemas.openxmlformats.org/officeDocument/2006/relationships/image" Target="../media/image12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28" Type="http://schemas.openxmlformats.org/officeDocument/2006/relationships/image" Target="../media/image44.svg"/><Relationship Id="rId10" Type="http://schemas.openxmlformats.org/officeDocument/2006/relationships/image" Target="../media/image26.svg"/><Relationship Id="rId19" Type="http://schemas.openxmlformats.org/officeDocument/2006/relationships/image" Target="../media/image35.png"/><Relationship Id="rId31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25.png"/><Relationship Id="rId14" Type="http://schemas.openxmlformats.org/officeDocument/2006/relationships/image" Target="../media/image30.svg"/><Relationship Id="rId22" Type="http://schemas.openxmlformats.org/officeDocument/2006/relationships/image" Target="../media/image38.svg"/><Relationship Id="rId27" Type="http://schemas.openxmlformats.org/officeDocument/2006/relationships/image" Target="../media/image43.png"/><Relationship Id="rId30" Type="http://schemas.openxmlformats.org/officeDocument/2006/relationships/image" Target="../media/image4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7.jpeg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9.sv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48.png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9.svg"/><Relationship Id="rId12" Type="http://schemas.openxmlformats.org/officeDocument/2006/relationships/image" Target="../media/image12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48.png"/><Relationship Id="rId11" Type="http://schemas.openxmlformats.org/officeDocument/2006/relationships/image" Target="../media/image53.svg"/><Relationship Id="rId5" Type="http://schemas.openxmlformats.org/officeDocument/2006/relationships/image" Target="../media/image7.png"/><Relationship Id="rId10" Type="http://schemas.openxmlformats.org/officeDocument/2006/relationships/image" Target="../media/image52.png"/><Relationship Id="rId4" Type="http://schemas.openxmlformats.org/officeDocument/2006/relationships/image" Target="../media/image1.jpeg"/><Relationship Id="rId9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0.svg"/><Relationship Id="rId18" Type="http://schemas.openxmlformats.org/officeDocument/2006/relationships/image" Target="../media/image25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4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22.svg"/><Relationship Id="rId2" Type="http://schemas.openxmlformats.org/officeDocument/2006/relationships/audio" Target="../media/media9.m4a"/><Relationship Id="rId16" Type="http://schemas.openxmlformats.org/officeDocument/2006/relationships/image" Target="../media/image21.png"/><Relationship Id="rId20" Type="http://schemas.openxmlformats.org/officeDocument/2006/relationships/image" Target="../media/image39.png"/><Relationship Id="rId1" Type="http://schemas.microsoft.com/office/2007/relationships/media" Target="../media/media9.m4a"/><Relationship Id="rId6" Type="http://schemas.openxmlformats.org/officeDocument/2006/relationships/image" Target="../media/image23.png"/><Relationship Id="rId11" Type="http://schemas.openxmlformats.org/officeDocument/2006/relationships/image" Target="../media/image36.svg"/><Relationship Id="rId5" Type="http://schemas.openxmlformats.org/officeDocument/2006/relationships/image" Target="../media/image11.png"/><Relationship Id="rId15" Type="http://schemas.openxmlformats.org/officeDocument/2006/relationships/image" Target="../media/image46.svg"/><Relationship Id="rId10" Type="http://schemas.openxmlformats.org/officeDocument/2006/relationships/image" Target="../media/image35.png"/><Relationship Id="rId19" Type="http://schemas.openxmlformats.org/officeDocument/2006/relationships/image" Target="../media/image26.svg"/><Relationship Id="rId4" Type="http://schemas.openxmlformats.org/officeDocument/2006/relationships/image" Target="../media/image1.jpeg"/><Relationship Id="rId9" Type="http://schemas.openxmlformats.org/officeDocument/2006/relationships/image" Target="../media/image38.svg"/><Relationship Id="rId14" Type="http://schemas.openxmlformats.org/officeDocument/2006/relationships/image" Target="../media/image45.png"/><Relationship Id="rId2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5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777434" y="-1093686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3" y="0"/>
                </a:lnTo>
                <a:lnTo>
                  <a:pt x="2669513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16323134" y="8156869"/>
            <a:ext cx="2436684" cy="2692468"/>
          </a:xfrm>
          <a:custGeom>
            <a:avLst/>
            <a:gdLst/>
            <a:ahLst/>
            <a:cxnLst/>
            <a:rect l="l" t="t" r="r" b="b"/>
            <a:pathLst>
              <a:path w="2436684" h="2692468">
                <a:moveTo>
                  <a:pt x="0" y="0"/>
                </a:moveTo>
                <a:lnTo>
                  <a:pt x="2436684" y="0"/>
                </a:lnTo>
                <a:lnTo>
                  <a:pt x="2436684" y="2692469"/>
                </a:lnTo>
                <a:lnTo>
                  <a:pt x="0" y="26924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 rot="2523674">
            <a:off x="8574628" y="8528193"/>
            <a:ext cx="3966278" cy="3822501"/>
          </a:xfrm>
          <a:custGeom>
            <a:avLst/>
            <a:gdLst/>
            <a:ahLst/>
            <a:cxnLst/>
            <a:rect l="l" t="t" r="r" b="b"/>
            <a:pathLst>
              <a:path w="3966278" h="3822501">
                <a:moveTo>
                  <a:pt x="0" y="0"/>
                </a:moveTo>
                <a:lnTo>
                  <a:pt x="3966278" y="0"/>
                </a:lnTo>
                <a:lnTo>
                  <a:pt x="3966278" y="3822501"/>
                </a:lnTo>
                <a:lnTo>
                  <a:pt x="0" y="382250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>
          <a:xfrm>
            <a:off x="13748651" y="8858795"/>
            <a:ext cx="2268425" cy="1990543"/>
          </a:xfrm>
          <a:custGeom>
            <a:avLst/>
            <a:gdLst/>
            <a:ahLst/>
            <a:cxnLst/>
            <a:rect l="l" t="t" r="r" b="b"/>
            <a:pathLst>
              <a:path w="2268425" h="1990543">
                <a:moveTo>
                  <a:pt x="0" y="0"/>
                </a:moveTo>
                <a:lnTo>
                  <a:pt x="2268425" y="0"/>
                </a:lnTo>
                <a:lnTo>
                  <a:pt x="2268425" y="1990543"/>
                </a:lnTo>
                <a:lnTo>
                  <a:pt x="0" y="199054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 rot="-2829396">
            <a:off x="16595204" y="61939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-1214591" y="3572091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2" y="0"/>
                </a:lnTo>
                <a:lnTo>
                  <a:pt x="2429182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Freeform 10"/>
          <p:cNvSpPr/>
          <p:nvPr/>
        </p:nvSpPr>
        <p:spPr>
          <a:xfrm>
            <a:off x="16736567" y="4592514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 rot="-10726236">
            <a:off x="13288786" y="-648443"/>
            <a:ext cx="4156830" cy="1979691"/>
          </a:xfrm>
          <a:custGeom>
            <a:avLst/>
            <a:gdLst/>
            <a:ahLst/>
            <a:cxnLst/>
            <a:rect l="l" t="t" r="r" b="b"/>
            <a:pathLst>
              <a:path w="4156830" h="1979691">
                <a:moveTo>
                  <a:pt x="0" y="0"/>
                </a:moveTo>
                <a:lnTo>
                  <a:pt x="4156830" y="0"/>
                </a:lnTo>
                <a:lnTo>
                  <a:pt x="4156830" y="1979691"/>
                </a:lnTo>
                <a:lnTo>
                  <a:pt x="0" y="1979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Freeform 12"/>
          <p:cNvSpPr/>
          <p:nvPr/>
        </p:nvSpPr>
        <p:spPr>
          <a:xfrm>
            <a:off x="10789271" y="-1202197"/>
            <a:ext cx="2478756" cy="2404393"/>
          </a:xfrm>
          <a:custGeom>
            <a:avLst/>
            <a:gdLst/>
            <a:ahLst/>
            <a:cxnLst/>
            <a:rect l="l" t="t" r="r" b="b"/>
            <a:pathLst>
              <a:path w="2478756" h="2404393">
                <a:moveTo>
                  <a:pt x="0" y="0"/>
                </a:moveTo>
                <a:lnTo>
                  <a:pt x="2478756" y="0"/>
                </a:lnTo>
                <a:lnTo>
                  <a:pt x="2478756" y="2404394"/>
                </a:lnTo>
                <a:lnTo>
                  <a:pt x="0" y="240439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Freeform 13"/>
          <p:cNvSpPr/>
          <p:nvPr/>
        </p:nvSpPr>
        <p:spPr>
          <a:xfrm>
            <a:off x="-778935" y="8261739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4" y="0"/>
                </a:lnTo>
                <a:lnTo>
                  <a:pt x="3287384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>
            <a:off x="3083439" y="9151851"/>
            <a:ext cx="4283445" cy="2039991"/>
          </a:xfrm>
          <a:custGeom>
            <a:avLst/>
            <a:gdLst/>
            <a:ahLst/>
            <a:cxnLst/>
            <a:rect l="l" t="t" r="r" b="b"/>
            <a:pathLst>
              <a:path w="4283445" h="2039991">
                <a:moveTo>
                  <a:pt x="0" y="0"/>
                </a:moveTo>
                <a:lnTo>
                  <a:pt x="4283444" y="0"/>
                </a:lnTo>
                <a:lnTo>
                  <a:pt x="4283444" y="2039990"/>
                </a:lnTo>
                <a:lnTo>
                  <a:pt x="0" y="203999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5" name="Freeform 15"/>
          <p:cNvSpPr/>
          <p:nvPr/>
        </p:nvSpPr>
        <p:spPr>
          <a:xfrm rot="-8754662">
            <a:off x="5893358" y="-2053103"/>
            <a:ext cx="4176376" cy="3664770"/>
          </a:xfrm>
          <a:custGeom>
            <a:avLst/>
            <a:gdLst/>
            <a:ahLst/>
            <a:cxnLst/>
            <a:rect l="l" t="t" r="r" b="b"/>
            <a:pathLst>
              <a:path w="4176376" h="3664770">
                <a:moveTo>
                  <a:pt x="0" y="0"/>
                </a:moveTo>
                <a:lnTo>
                  <a:pt x="4176376" y="0"/>
                </a:lnTo>
                <a:lnTo>
                  <a:pt x="4176376" y="3664769"/>
                </a:lnTo>
                <a:lnTo>
                  <a:pt x="0" y="36647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6" name="Group 16"/>
          <p:cNvGrpSpPr/>
          <p:nvPr/>
        </p:nvGrpSpPr>
        <p:grpSpPr>
          <a:xfrm>
            <a:off x="2632863" y="2467191"/>
            <a:ext cx="13022273" cy="1380354"/>
            <a:chOff x="0" y="0"/>
            <a:chExt cx="2990689" cy="317012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990689" cy="317012"/>
            </a:xfrm>
            <a:custGeom>
              <a:avLst/>
              <a:gdLst/>
              <a:ahLst/>
              <a:cxnLst/>
              <a:rect l="l" t="t" r="r" b="b"/>
              <a:pathLst>
                <a:path w="2990689" h="317012">
                  <a:moveTo>
                    <a:pt x="8918" y="0"/>
                  </a:moveTo>
                  <a:lnTo>
                    <a:pt x="2981772" y="0"/>
                  </a:lnTo>
                  <a:cubicBezTo>
                    <a:pt x="2986697" y="0"/>
                    <a:pt x="2990689" y="3993"/>
                    <a:pt x="2990689" y="8918"/>
                  </a:cubicBezTo>
                  <a:lnTo>
                    <a:pt x="2990689" y="308094"/>
                  </a:lnTo>
                  <a:cubicBezTo>
                    <a:pt x="2990689" y="313019"/>
                    <a:pt x="2986697" y="317012"/>
                    <a:pt x="2981772" y="317012"/>
                  </a:cubicBezTo>
                  <a:lnTo>
                    <a:pt x="8918" y="317012"/>
                  </a:lnTo>
                  <a:cubicBezTo>
                    <a:pt x="3993" y="317012"/>
                    <a:pt x="0" y="313019"/>
                    <a:pt x="0" y="308094"/>
                  </a:cubicBezTo>
                  <a:lnTo>
                    <a:pt x="0" y="8918"/>
                  </a:lnTo>
                  <a:cubicBezTo>
                    <a:pt x="0" y="3993"/>
                    <a:pt x="3993" y="0"/>
                    <a:pt x="8918" y="0"/>
                  </a:cubicBezTo>
                  <a:close/>
                </a:path>
              </a:pathLst>
            </a:custGeom>
            <a:solidFill>
              <a:srgbClr val="FFE4B4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9525"/>
              <a:ext cx="2990689" cy="3265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7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805641" y="4412936"/>
            <a:ext cx="16676719" cy="51175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12"/>
              </a:lnSpc>
            </a:pPr>
            <a:r>
              <a:rPr lang="en-US" sz="3673" b="1" spc="326" dirty="0" err="1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Mme</a:t>
            </a:r>
            <a:r>
              <a:rPr lang="en-US" sz="3673" b="1" spc="326" dirty="0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 LIOREL</a:t>
            </a:r>
          </a:p>
          <a:p>
            <a:pPr algn="ctr">
              <a:lnSpc>
                <a:spcPts val="2978"/>
              </a:lnSpc>
            </a:pPr>
            <a:r>
              <a:rPr lang="en-US" sz="2273" b="1" spc="202" dirty="0">
                <a:solidFill>
                  <a:srgbClr val="404040"/>
                </a:solidFill>
                <a:latin typeface="Agrandir Medium"/>
                <a:ea typeface="Agrandir Medium"/>
                <a:cs typeface="Agrandir Medium"/>
                <a:sym typeface="Agrandir Medium"/>
              </a:rPr>
              <a:t>AU LYCÉE LE LUNDI JOURNÉE ET LE VENDREDI MATIN </a:t>
            </a:r>
          </a:p>
          <a:p>
            <a:pPr algn="ctr">
              <a:lnSpc>
                <a:spcPts val="2978"/>
              </a:lnSpc>
            </a:pPr>
            <a:endParaRPr lang="en-US" sz="2273" b="1" spc="202" dirty="0">
              <a:solidFill>
                <a:srgbClr val="404040"/>
              </a:solidFill>
              <a:latin typeface="Agrandir Medium"/>
              <a:ea typeface="Agrandir Medium"/>
              <a:cs typeface="Agrandir Medium"/>
              <a:sym typeface="Agrandir Medium"/>
            </a:endParaRPr>
          </a:p>
          <a:p>
            <a:pPr algn="ctr">
              <a:lnSpc>
                <a:spcPts val="4812"/>
              </a:lnSpc>
            </a:pPr>
            <a:r>
              <a:rPr lang="en-US" sz="3673" b="1" spc="326" dirty="0" err="1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Mme</a:t>
            </a:r>
            <a:r>
              <a:rPr lang="en-US" sz="3673" b="1" spc="326" dirty="0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 RUIZ</a:t>
            </a:r>
          </a:p>
          <a:p>
            <a:pPr algn="ctr">
              <a:lnSpc>
                <a:spcPts val="2978"/>
              </a:lnSpc>
            </a:pPr>
            <a:r>
              <a:rPr lang="en-US" sz="2273" b="1" spc="202" dirty="0">
                <a:solidFill>
                  <a:srgbClr val="404040"/>
                </a:solidFill>
                <a:latin typeface="Agrandir Medium"/>
                <a:ea typeface="Agrandir Medium"/>
                <a:cs typeface="Agrandir Medium"/>
                <a:sym typeface="Agrandir Medium"/>
              </a:rPr>
              <a:t>AU LYCÉE LE JEUDI MATIN (ET LE MERCREDI MATIN PONCTUEL)</a:t>
            </a:r>
          </a:p>
          <a:p>
            <a:pPr algn="ctr">
              <a:lnSpc>
                <a:spcPts val="4812"/>
              </a:lnSpc>
            </a:pPr>
            <a:endParaRPr lang="en-US" sz="2273" b="1" spc="202" dirty="0">
              <a:solidFill>
                <a:srgbClr val="404040"/>
              </a:solidFill>
              <a:latin typeface="Agrandir Medium"/>
              <a:ea typeface="Agrandir Medium"/>
              <a:cs typeface="Agrandir Medium"/>
              <a:sym typeface="Agrandir Medium"/>
            </a:endParaRPr>
          </a:p>
          <a:p>
            <a:pPr algn="ctr">
              <a:lnSpc>
                <a:spcPts val="4026"/>
              </a:lnSpc>
            </a:pPr>
            <a:r>
              <a:rPr lang="en-US" sz="3073" b="1" spc="273" dirty="0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PSYCHOLOGUES DE L’ÉDUCATION NATIONALE</a:t>
            </a:r>
          </a:p>
          <a:p>
            <a:pPr algn="ctr">
              <a:lnSpc>
                <a:spcPts val="2978"/>
              </a:lnSpc>
            </a:pPr>
            <a:r>
              <a:rPr lang="en-US" sz="2273" b="1" spc="202" dirty="0">
                <a:solidFill>
                  <a:srgbClr val="404040"/>
                </a:solidFill>
                <a:latin typeface="Agrandir Medium"/>
                <a:ea typeface="Agrandir Medium"/>
                <a:cs typeface="Agrandir Medium"/>
                <a:sym typeface="Agrandir Medium"/>
              </a:rPr>
              <a:t>SPÉCIALITÉ ÉDUCATION DÉVELOPPEMENT ET CONSEIL EN ORIENTATION </a:t>
            </a:r>
          </a:p>
          <a:p>
            <a:pPr algn="ctr">
              <a:lnSpc>
                <a:spcPts val="2978"/>
              </a:lnSpc>
            </a:pPr>
            <a:endParaRPr lang="en-US" sz="2273" b="1" spc="202" dirty="0">
              <a:solidFill>
                <a:srgbClr val="404040"/>
              </a:solidFill>
              <a:latin typeface="Agrandir Medium"/>
              <a:ea typeface="Agrandir Medium"/>
              <a:cs typeface="Agrandir Medium"/>
              <a:sym typeface="Agrandir Medium"/>
            </a:endParaRPr>
          </a:p>
          <a:p>
            <a:pPr algn="ctr">
              <a:lnSpc>
                <a:spcPts val="2978"/>
              </a:lnSpc>
            </a:pPr>
            <a:endParaRPr lang="en-US" sz="2273" b="1" spc="202" dirty="0">
              <a:solidFill>
                <a:srgbClr val="404040"/>
              </a:solidFill>
              <a:latin typeface="Agrandir Medium"/>
              <a:ea typeface="Agrandir Medium"/>
              <a:cs typeface="Agrandir Medium"/>
              <a:sym typeface="Agrandir Medium"/>
            </a:endParaRPr>
          </a:p>
          <a:p>
            <a:pPr marL="0" lvl="0" indent="0" algn="ctr">
              <a:lnSpc>
                <a:spcPts val="3633"/>
              </a:lnSpc>
            </a:pPr>
            <a:r>
              <a:rPr lang="en-US" sz="2773" b="1" spc="246" dirty="0">
                <a:solidFill>
                  <a:srgbClr val="404040"/>
                </a:solidFill>
                <a:latin typeface="Agrandir Bold"/>
                <a:ea typeface="Agrandir Bold"/>
                <a:cs typeface="Agrandir Bold"/>
                <a:sym typeface="Agrandir Bold"/>
              </a:rPr>
              <a:t>CIO TOULOUSE MIRAIL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388334" y="1452188"/>
            <a:ext cx="11511332" cy="5982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3872"/>
              </a:lnSpc>
              <a:spcBef>
                <a:spcPct val="0"/>
              </a:spcBef>
            </a:pPr>
            <a:r>
              <a:rPr lang="en-US" sz="18222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APRÈS LA 2NDE GT </a:t>
            </a:r>
          </a:p>
        </p:txBody>
      </p:sp>
      <p:pic>
        <p:nvPicPr>
          <p:cNvPr id="33" name="Audio 32">
            <a:extLst>
              <a:ext uri="{FF2B5EF4-FFF2-40B4-BE49-F238E27FC236}">
                <a16:creationId xmlns:a16="http://schemas.microsoft.com/office/drawing/2014/main" id="{00FE3303-A524-F0F5-F941-8DBD7CE4FD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58"/>
    </mc:Choice>
    <mc:Fallback>
      <p:transition spd="slow" advTm="76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5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540124" y="2349297"/>
            <a:ext cx="12532735" cy="7096661"/>
          </a:xfrm>
          <a:custGeom>
            <a:avLst/>
            <a:gdLst/>
            <a:ahLst/>
            <a:cxnLst/>
            <a:rect l="l" t="t" r="r" b="b"/>
            <a:pathLst>
              <a:path w="12532735" h="7096661">
                <a:moveTo>
                  <a:pt x="0" y="0"/>
                </a:moveTo>
                <a:lnTo>
                  <a:pt x="12532734" y="0"/>
                </a:lnTo>
                <a:lnTo>
                  <a:pt x="12532734" y="7096661"/>
                </a:lnTo>
                <a:lnTo>
                  <a:pt x="0" y="70966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3115409" y="68377"/>
            <a:ext cx="11203303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3567879" y="3546606"/>
            <a:ext cx="4433142" cy="4702043"/>
            <a:chOff x="0" y="0"/>
            <a:chExt cx="1167577" cy="123839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67577" cy="1238398"/>
            </a:xfrm>
            <a:custGeom>
              <a:avLst/>
              <a:gdLst/>
              <a:ahLst/>
              <a:cxnLst/>
              <a:rect l="l" t="t" r="r" b="b"/>
              <a:pathLst>
                <a:path w="1167577" h="1238398">
                  <a:moveTo>
                    <a:pt x="0" y="0"/>
                  </a:moveTo>
                  <a:lnTo>
                    <a:pt x="1167577" y="0"/>
                  </a:lnTo>
                  <a:lnTo>
                    <a:pt x="1167577" y="1238398"/>
                  </a:lnTo>
                  <a:lnTo>
                    <a:pt x="0" y="12383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57150"/>
              <a:ext cx="1167577" cy="118124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+ </a:t>
              </a:r>
              <a:r>
                <a:rPr lang="en-US" sz="2800" b="1" spc="198" dirty="0" err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Enseignements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 de </a:t>
              </a:r>
              <a:r>
                <a:rPr lang="en-US" sz="2800" b="1" spc="198" dirty="0" err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spécialité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</a:t>
              </a:r>
              <a:r>
                <a:rPr lang="en-US" sz="2800" b="1" spc="198" dirty="0" err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déterminés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par la </a:t>
              </a:r>
              <a:r>
                <a:rPr lang="en-US" sz="2800" b="1" spc="198" dirty="0" err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série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:</a:t>
              </a:r>
            </a:p>
            <a:p>
              <a:pPr algn="ctr">
                <a:lnSpc>
                  <a:spcPts val="2884"/>
                </a:lnSpc>
              </a:pPr>
              <a:endParaRPr lang="en-US" sz="2800" b="1" spc="198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3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en-US" sz="2800" spc="198" dirty="0" err="1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en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PREMIERE</a:t>
              </a:r>
            </a:p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2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en-US" sz="2800" spc="198" dirty="0" err="1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en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TERMINALE</a:t>
              </a:r>
            </a:p>
            <a:p>
              <a:pPr algn="ctr">
                <a:lnSpc>
                  <a:spcPts val="2884"/>
                </a:lnSpc>
              </a:pPr>
              <a:endParaRPr lang="en-US" sz="2800" spc="198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spc="198" dirty="0">
                  <a:solidFill>
                    <a:srgbClr val="FF914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(15h </a:t>
              </a:r>
              <a:r>
                <a:rPr lang="en-US" sz="2800" spc="198" dirty="0" err="1">
                  <a:solidFill>
                    <a:srgbClr val="FF914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à</a:t>
              </a:r>
              <a:r>
                <a:rPr lang="en-US" sz="2800" spc="198" dirty="0">
                  <a:solidFill>
                    <a:srgbClr val="FF914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18h au total)</a:t>
              </a:r>
            </a:p>
          </p:txBody>
        </p:sp>
      </p:grpSp>
      <p:sp>
        <p:nvSpPr>
          <p:cNvPr id="28" name="TextBox 8">
            <a:extLst>
              <a:ext uri="{FF2B5EF4-FFF2-40B4-BE49-F238E27FC236}">
                <a16:creationId xmlns:a16="http://schemas.microsoft.com/office/drawing/2014/main" id="{E3107515-F20D-FA21-DA28-DFADABC45E57}"/>
              </a:ext>
            </a:extLst>
          </p:cNvPr>
          <p:cNvSpPr txBox="1"/>
          <p:nvPr/>
        </p:nvSpPr>
        <p:spPr>
          <a:xfrm>
            <a:off x="-1981200" y="9321800"/>
            <a:ext cx="10821001" cy="1323974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884"/>
              </a:lnSpc>
            </a:pPr>
            <a:r>
              <a:rPr lang="en-US" sz="1600" b="1" spc="198" dirty="0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* </a:t>
            </a:r>
            <a:r>
              <a:rPr lang="en-US" sz="1600" b="1" spc="198" dirty="0" err="1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Enseignement</a:t>
            </a:r>
            <a:r>
              <a:rPr lang="en-US" sz="1600" b="1" spc="198" dirty="0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 </a:t>
            </a:r>
            <a:r>
              <a:rPr lang="en-US" sz="1600" b="1" spc="198" dirty="0" err="1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technologique</a:t>
            </a:r>
            <a:r>
              <a:rPr lang="en-US" sz="1600" b="1" spc="198" dirty="0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 </a:t>
            </a:r>
            <a:r>
              <a:rPr lang="en-US" sz="1600" b="1" spc="198" dirty="0" err="1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en</a:t>
            </a:r>
            <a:r>
              <a:rPr lang="en-US" sz="1600" b="1" spc="198" dirty="0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 langue </a:t>
            </a:r>
            <a:r>
              <a:rPr lang="en-US" sz="1600" b="1" spc="198" dirty="0" err="1">
                <a:solidFill>
                  <a:srgbClr val="000000"/>
                </a:solidFill>
                <a:latin typeface="Montserrat Bold"/>
                <a:ea typeface="Montserrat"/>
                <a:cs typeface="Montserrat"/>
                <a:sym typeface="Montserrat Bold"/>
              </a:rPr>
              <a:t>vivante</a:t>
            </a:r>
            <a:endParaRPr lang="en-US" sz="1600" spc="198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8" name="Audio 47">
            <a:extLst>
              <a:ext uri="{FF2B5EF4-FFF2-40B4-BE49-F238E27FC236}">
                <a16:creationId xmlns:a16="http://schemas.microsoft.com/office/drawing/2014/main" id="{0109A053-4B5D-0675-DB27-4F843F9C1A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685"/>
    </mc:Choice>
    <mc:Fallback>
      <p:transition spd="slow" advTm="196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3060147" y="3474687"/>
            <a:ext cx="4684474" cy="5776876"/>
            <a:chOff x="0" y="0"/>
            <a:chExt cx="1233771" cy="152148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33771" cy="1521482"/>
            </a:xfrm>
            <a:custGeom>
              <a:avLst/>
              <a:gdLst/>
              <a:ahLst/>
              <a:cxnLst/>
              <a:rect l="l" t="t" r="r" b="b"/>
              <a:pathLst>
                <a:path w="1233771" h="1521482">
                  <a:moveTo>
                    <a:pt x="0" y="0"/>
                  </a:moveTo>
                  <a:lnTo>
                    <a:pt x="1233771" y="0"/>
                  </a:lnTo>
                  <a:lnTo>
                    <a:pt x="1233771" y="1521482"/>
                  </a:lnTo>
                  <a:lnTo>
                    <a:pt x="0" y="1521482"/>
                  </a:lnTo>
                  <a:close/>
                </a:path>
              </a:pathLst>
            </a:custGeom>
            <a:solidFill>
              <a:srgbClr val="D4DBEB"/>
            </a:solidFill>
            <a:ln w="38100" cap="sq">
              <a:solidFill>
                <a:srgbClr val="004AAD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57150"/>
              <a:ext cx="1233771" cy="14643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Intérêt pour le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fonctionnement des entreprises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pour les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outils de communication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de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bureautique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Sens de l’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organisation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de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communication 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427993" y="2974232"/>
            <a:ext cx="11787457" cy="6777788"/>
          </a:xfrm>
          <a:custGeom>
            <a:avLst/>
            <a:gdLst/>
            <a:ahLst/>
            <a:cxnLst/>
            <a:rect l="l" t="t" r="r" b="b"/>
            <a:pathLst>
              <a:path w="11787457" h="6777788">
                <a:moveTo>
                  <a:pt x="0" y="0"/>
                </a:moveTo>
                <a:lnTo>
                  <a:pt x="11787458" y="0"/>
                </a:lnTo>
                <a:lnTo>
                  <a:pt x="11787458" y="6777788"/>
                </a:lnTo>
                <a:lnTo>
                  <a:pt x="0" y="67777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0" y="-118316"/>
            <a:ext cx="2312814" cy="1967084"/>
          </a:xfrm>
          <a:custGeom>
            <a:avLst/>
            <a:gdLst/>
            <a:ahLst/>
            <a:cxnLst/>
            <a:rect l="l" t="t" r="r" b="b"/>
            <a:pathLst>
              <a:path w="2312814" h="1967084">
                <a:moveTo>
                  <a:pt x="0" y="0"/>
                </a:moveTo>
                <a:lnTo>
                  <a:pt x="2312814" y="0"/>
                </a:lnTo>
                <a:lnTo>
                  <a:pt x="2312814" y="1967084"/>
                </a:lnTo>
                <a:lnTo>
                  <a:pt x="0" y="19670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135513" y="2182316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004AA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STMG : Sciences et technologies du Management et de la Gestion </a:t>
            </a:r>
          </a:p>
        </p:txBody>
      </p:sp>
      <p:pic>
        <p:nvPicPr>
          <p:cNvPr id="56" name="Audio 55">
            <a:extLst>
              <a:ext uri="{FF2B5EF4-FFF2-40B4-BE49-F238E27FC236}">
                <a16:creationId xmlns:a16="http://schemas.microsoft.com/office/drawing/2014/main" id="{585D0289-8A37-E82B-4EF6-15C831DF7A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832"/>
    </mc:Choice>
    <mc:Fallback>
      <p:transition spd="slow" advTm="508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883545" y="3474687"/>
            <a:ext cx="4684474" cy="5052976"/>
            <a:chOff x="0" y="0"/>
            <a:chExt cx="1233771" cy="133082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33771" cy="1330825"/>
            </a:xfrm>
            <a:custGeom>
              <a:avLst/>
              <a:gdLst/>
              <a:ahLst/>
              <a:cxnLst/>
              <a:rect l="l" t="t" r="r" b="b"/>
              <a:pathLst>
                <a:path w="1233771" h="1330825">
                  <a:moveTo>
                    <a:pt x="0" y="0"/>
                  </a:moveTo>
                  <a:lnTo>
                    <a:pt x="1233771" y="0"/>
                  </a:lnTo>
                  <a:lnTo>
                    <a:pt x="1233771" y="1330825"/>
                  </a:lnTo>
                  <a:lnTo>
                    <a:pt x="0" y="1330825"/>
                  </a:lnTo>
                  <a:close/>
                </a:path>
              </a:pathLst>
            </a:custGeom>
            <a:solidFill>
              <a:srgbClr val="F7BB97"/>
            </a:solidFill>
            <a:ln w="38100" cap="sq">
              <a:solidFill>
                <a:srgbClr val="FF914D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57150"/>
              <a:ext cx="1233771" cy="1273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pour les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systèmes techniques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Curiosité pour les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technologies nouvelles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, pour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fabrication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,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conception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</p:txBody>
        </p:sp>
      </p:grpSp>
      <p:sp>
        <p:nvSpPr>
          <p:cNvPr id="7" name="Freeform 7"/>
          <p:cNvSpPr/>
          <p:nvPr/>
        </p:nvSpPr>
        <p:spPr>
          <a:xfrm>
            <a:off x="695004" y="2816822"/>
            <a:ext cx="11231366" cy="7092607"/>
          </a:xfrm>
          <a:custGeom>
            <a:avLst/>
            <a:gdLst/>
            <a:ahLst/>
            <a:cxnLst/>
            <a:rect l="l" t="t" r="r" b="b"/>
            <a:pathLst>
              <a:path w="11231366" h="7092607">
                <a:moveTo>
                  <a:pt x="0" y="0"/>
                </a:moveTo>
                <a:lnTo>
                  <a:pt x="11231366" y="0"/>
                </a:lnTo>
                <a:lnTo>
                  <a:pt x="11231366" y="7092607"/>
                </a:lnTo>
                <a:lnTo>
                  <a:pt x="0" y="70926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18" r="-318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-19050" y="-404836"/>
            <a:ext cx="1939937" cy="2229076"/>
          </a:xfrm>
          <a:custGeom>
            <a:avLst/>
            <a:gdLst/>
            <a:ahLst/>
            <a:cxnLst/>
            <a:rect l="l" t="t" r="r" b="b"/>
            <a:pathLst>
              <a:path w="1939937" h="2229076">
                <a:moveTo>
                  <a:pt x="0" y="0"/>
                </a:moveTo>
                <a:lnTo>
                  <a:pt x="1939937" y="0"/>
                </a:lnTo>
                <a:lnTo>
                  <a:pt x="1939937" y="2229075"/>
                </a:lnTo>
                <a:lnTo>
                  <a:pt x="0" y="22290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466" b="-466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696235" y="2018430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FF914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STI2D : Sciences et technologies du Développement Durable</a:t>
            </a:r>
          </a:p>
        </p:txBody>
      </p:sp>
      <p:pic>
        <p:nvPicPr>
          <p:cNvPr id="54" name="Audio 53">
            <a:extLst>
              <a:ext uri="{FF2B5EF4-FFF2-40B4-BE49-F238E27FC236}">
                <a16:creationId xmlns:a16="http://schemas.microsoft.com/office/drawing/2014/main" id="{C2E267A7-3503-5E62-B284-D02736768B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267"/>
    </mc:Choice>
    <mc:Fallback>
      <p:transition spd="slow" advTm="37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684867" y="3231859"/>
            <a:ext cx="4861077" cy="6500776"/>
            <a:chOff x="0" y="0"/>
            <a:chExt cx="1280284" cy="171213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80284" cy="1712139"/>
            </a:xfrm>
            <a:custGeom>
              <a:avLst/>
              <a:gdLst/>
              <a:ahLst/>
              <a:cxnLst/>
              <a:rect l="l" t="t" r="r" b="b"/>
              <a:pathLst>
                <a:path w="1280284" h="1712139">
                  <a:moveTo>
                    <a:pt x="0" y="0"/>
                  </a:moveTo>
                  <a:lnTo>
                    <a:pt x="1280284" y="0"/>
                  </a:lnTo>
                  <a:lnTo>
                    <a:pt x="1280284" y="1712139"/>
                  </a:lnTo>
                  <a:lnTo>
                    <a:pt x="0" y="1712139"/>
                  </a:lnTo>
                  <a:close/>
                </a:path>
              </a:pathLst>
            </a:custGeom>
            <a:solidFill>
              <a:srgbClr val="0CC0DF"/>
            </a:solidFill>
            <a:ln w="38100" cap="sq">
              <a:solidFill>
                <a:srgbClr val="0097B2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57150"/>
              <a:ext cx="1280284" cy="16549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Sens des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relations humaines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pour le travail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sanitaire et social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Esprit d’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initiative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Sens du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contact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Aptitude à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communiquer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à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travailler en équipe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469055" y="4106214"/>
            <a:ext cx="11697393" cy="4752066"/>
          </a:xfrm>
          <a:custGeom>
            <a:avLst/>
            <a:gdLst/>
            <a:ahLst/>
            <a:cxnLst/>
            <a:rect l="l" t="t" r="r" b="b"/>
            <a:pathLst>
              <a:path w="11697393" h="4752066">
                <a:moveTo>
                  <a:pt x="0" y="0"/>
                </a:moveTo>
                <a:lnTo>
                  <a:pt x="11697393" y="0"/>
                </a:lnTo>
                <a:lnTo>
                  <a:pt x="11697393" y="4752066"/>
                </a:lnTo>
                <a:lnTo>
                  <a:pt x="0" y="47520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2072313" cy="1815872"/>
          </a:xfrm>
          <a:custGeom>
            <a:avLst/>
            <a:gdLst/>
            <a:ahLst/>
            <a:cxnLst/>
            <a:rect l="l" t="t" r="r" b="b"/>
            <a:pathLst>
              <a:path w="2072313" h="1815872">
                <a:moveTo>
                  <a:pt x="0" y="0"/>
                </a:moveTo>
                <a:lnTo>
                  <a:pt x="2072313" y="0"/>
                </a:lnTo>
                <a:lnTo>
                  <a:pt x="2072313" y="1815872"/>
                </a:lnTo>
                <a:lnTo>
                  <a:pt x="0" y="18158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1988" b="-4956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1293884" y="2444687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0CC0D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ST2S : Sciences et technologies de la santé et du social </a:t>
            </a:r>
          </a:p>
        </p:txBody>
      </p:sp>
      <p:pic>
        <p:nvPicPr>
          <p:cNvPr id="39" name="Audio 38">
            <a:extLst>
              <a:ext uri="{FF2B5EF4-FFF2-40B4-BE49-F238E27FC236}">
                <a16:creationId xmlns:a16="http://schemas.microsoft.com/office/drawing/2014/main" id="{2D845BBD-6251-9695-884E-30D823E369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124"/>
    </mc:Choice>
    <mc:Fallback>
      <p:transition spd="slow" advTm="251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684867" y="3532275"/>
            <a:ext cx="4861077" cy="5529463"/>
            <a:chOff x="0" y="0"/>
            <a:chExt cx="1280284" cy="145632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80284" cy="1456320"/>
            </a:xfrm>
            <a:custGeom>
              <a:avLst/>
              <a:gdLst/>
              <a:ahLst/>
              <a:cxnLst/>
              <a:rect l="l" t="t" r="r" b="b"/>
              <a:pathLst>
                <a:path w="1280284" h="1456320">
                  <a:moveTo>
                    <a:pt x="0" y="0"/>
                  </a:moveTo>
                  <a:lnTo>
                    <a:pt x="1280284" y="0"/>
                  </a:lnTo>
                  <a:lnTo>
                    <a:pt x="1280284" y="1456320"/>
                  </a:lnTo>
                  <a:lnTo>
                    <a:pt x="0" y="1456320"/>
                  </a:lnTo>
                  <a:close/>
                </a:path>
              </a:pathLst>
            </a:custGeom>
            <a:solidFill>
              <a:srgbClr val="38B6FF"/>
            </a:solidFill>
            <a:ln w="38100" cap="sq">
              <a:solidFill>
                <a:srgbClr val="004AAD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57150"/>
              <a:ext cx="1280284" cy="13991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Travail d’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équipe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pour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manipulation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,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démarche expérimentale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en laboratoire</a:t>
              </a:r>
            </a:p>
            <a:p>
              <a:pPr algn="l">
                <a:lnSpc>
                  <a:spcPts val="2884"/>
                </a:lnSpc>
              </a:pPr>
              <a:endParaRPr lang="en-US" sz="2800" spc="198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Sens de l’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observation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Rigueur 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358679" y="3000228"/>
            <a:ext cx="11907103" cy="6593558"/>
          </a:xfrm>
          <a:custGeom>
            <a:avLst/>
            <a:gdLst/>
            <a:ahLst/>
            <a:cxnLst/>
            <a:rect l="l" t="t" r="r" b="b"/>
            <a:pathLst>
              <a:path w="11907103" h="6593558">
                <a:moveTo>
                  <a:pt x="0" y="0"/>
                </a:moveTo>
                <a:lnTo>
                  <a:pt x="11907103" y="0"/>
                </a:lnTo>
                <a:lnTo>
                  <a:pt x="11907103" y="6593558"/>
                </a:lnTo>
                <a:lnTo>
                  <a:pt x="0" y="65935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-704259" y="-655842"/>
            <a:ext cx="3190762" cy="2409351"/>
          </a:xfrm>
          <a:custGeom>
            <a:avLst/>
            <a:gdLst/>
            <a:ahLst/>
            <a:cxnLst/>
            <a:rect l="l" t="t" r="r" b="b"/>
            <a:pathLst>
              <a:path w="3190762" h="2409351">
                <a:moveTo>
                  <a:pt x="0" y="0"/>
                </a:moveTo>
                <a:lnTo>
                  <a:pt x="3190761" y="0"/>
                </a:lnTo>
                <a:lnTo>
                  <a:pt x="3190761" y="2409351"/>
                </a:lnTo>
                <a:lnTo>
                  <a:pt x="0" y="240935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852379" y="2200529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38B6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STL : Sciences et technologies de laboratoire</a:t>
            </a:r>
          </a:p>
        </p:txBody>
      </p:sp>
      <p:pic>
        <p:nvPicPr>
          <p:cNvPr id="29" name="Audio 28">
            <a:extLst>
              <a:ext uri="{FF2B5EF4-FFF2-40B4-BE49-F238E27FC236}">
                <a16:creationId xmlns:a16="http://schemas.microsoft.com/office/drawing/2014/main" id="{8006BBBE-851E-6CE4-8589-7B757F509D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833"/>
    </mc:Choice>
    <mc:Fallback>
      <p:transition spd="slow" advTm="308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795244" y="3289447"/>
            <a:ext cx="5103905" cy="5529463"/>
            <a:chOff x="0" y="0"/>
            <a:chExt cx="1344238" cy="145632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344238" cy="1456320"/>
            </a:xfrm>
            <a:custGeom>
              <a:avLst/>
              <a:gdLst/>
              <a:ahLst/>
              <a:cxnLst/>
              <a:rect l="l" t="t" r="r" b="b"/>
              <a:pathLst>
                <a:path w="1344238" h="1456320">
                  <a:moveTo>
                    <a:pt x="0" y="0"/>
                  </a:moveTo>
                  <a:lnTo>
                    <a:pt x="1344238" y="0"/>
                  </a:lnTo>
                  <a:lnTo>
                    <a:pt x="1344238" y="1456320"/>
                  </a:lnTo>
                  <a:lnTo>
                    <a:pt x="0" y="1456320"/>
                  </a:lnTo>
                  <a:close/>
                </a:path>
              </a:pathLst>
            </a:custGeom>
            <a:solidFill>
              <a:srgbClr val="D6C2FA"/>
            </a:solidFill>
            <a:ln w="38100" cap="sq">
              <a:solidFill>
                <a:srgbClr val="CB6CE6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57150"/>
              <a:ext cx="1344238" cy="13991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pour les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applications de   l’art</a:t>
              </a: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: graphisme, mode, design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spc="19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Intérêt pour la </a:t>
              </a: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conception et la réalisation d’objets ou d’espaces </a:t>
              </a:r>
            </a:p>
            <a:p>
              <a:pPr algn="l">
                <a:lnSpc>
                  <a:spcPts val="2884"/>
                </a:lnSpc>
              </a:pPr>
              <a:endParaRPr lang="en-US" sz="2800" b="1" spc="19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604526" lvl="1" indent="-302263" algn="l">
                <a:lnSpc>
                  <a:spcPts val="2884"/>
                </a:lnSpc>
                <a:buFont typeface="Arial"/>
                <a:buChar char="•"/>
              </a:pPr>
              <a:r>
                <a:rPr lang="en-US" sz="2800" b="1" spc="198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Esprit créatif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207646" y="3476479"/>
            <a:ext cx="12348263" cy="5155400"/>
          </a:xfrm>
          <a:custGeom>
            <a:avLst/>
            <a:gdLst/>
            <a:ahLst/>
            <a:cxnLst/>
            <a:rect l="l" t="t" r="r" b="b"/>
            <a:pathLst>
              <a:path w="12348263" h="5155400">
                <a:moveTo>
                  <a:pt x="0" y="0"/>
                </a:moveTo>
                <a:lnTo>
                  <a:pt x="12348263" y="0"/>
                </a:lnTo>
                <a:lnTo>
                  <a:pt x="12348263" y="5155400"/>
                </a:lnTo>
                <a:lnTo>
                  <a:pt x="0" y="51554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2627077" cy="2099021"/>
          </a:xfrm>
          <a:custGeom>
            <a:avLst/>
            <a:gdLst/>
            <a:ahLst/>
            <a:cxnLst/>
            <a:rect l="l" t="t" r="r" b="b"/>
            <a:pathLst>
              <a:path w="2627077" h="2099021">
                <a:moveTo>
                  <a:pt x="0" y="0"/>
                </a:moveTo>
                <a:lnTo>
                  <a:pt x="2627077" y="0"/>
                </a:lnTo>
                <a:lnTo>
                  <a:pt x="2627077" y="2099021"/>
                </a:lnTo>
                <a:lnTo>
                  <a:pt x="0" y="20990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388797" y="2444687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CB6CE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STD2A : Sciences et technologies du design et des arts appliqués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4C2ABC57-84AF-3874-27A5-947FF5F869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312"/>
    </mc:Choice>
    <mc:Fallback>
      <p:transition spd="slow" advTm="183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397888" y="5076638"/>
            <a:ext cx="4507872" cy="3640183"/>
            <a:chOff x="0" y="0"/>
            <a:chExt cx="1187258" cy="9587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87258" cy="958731"/>
            </a:xfrm>
            <a:custGeom>
              <a:avLst/>
              <a:gdLst/>
              <a:ahLst/>
              <a:cxnLst/>
              <a:rect l="l" t="t" r="r" b="b"/>
              <a:pathLst>
                <a:path w="1187258" h="958731">
                  <a:moveTo>
                    <a:pt x="0" y="0"/>
                  </a:moveTo>
                  <a:lnTo>
                    <a:pt x="1187258" y="0"/>
                  </a:lnTo>
                  <a:lnTo>
                    <a:pt x="1187258" y="958731"/>
                  </a:lnTo>
                  <a:lnTo>
                    <a:pt x="0" y="958731"/>
                  </a:lnTo>
                  <a:close/>
                </a:path>
              </a:pathLst>
            </a:custGeom>
            <a:solidFill>
              <a:srgbClr val="E0EED9"/>
            </a:solidFill>
            <a:ln w="38100" cap="sq">
              <a:solidFill>
                <a:srgbClr val="537D37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47625"/>
              <a:ext cx="1187258" cy="91110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2"/>
                </a:lnSpc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472"/>
                </a:lnSpc>
              </a:pPr>
              <a:endParaRPr lang="en-US" sz="2400" b="1" spc="17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Elèves motivés par : la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nature, l’environnement, l’agroalimentaire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1028700" y="4975595"/>
            <a:ext cx="10342335" cy="4938465"/>
          </a:xfrm>
          <a:custGeom>
            <a:avLst/>
            <a:gdLst/>
            <a:ahLst/>
            <a:cxnLst/>
            <a:rect l="l" t="t" r="r" b="b"/>
            <a:pathLst>
              <a:path w="10342335" h="4938465">
                <a:moveTo>
                  <a:pt x="0" y="0"/>
                </a:moveTo>
                <a:lnTo>
                  <a:pt x="10342335" y="0"/>
                </a:lnTo>
                <a:lnTo>
                  <a:pt x="10342335" y="4938465"/>
                </a:lnTo>
                <a:lnTo>
                  <a:pt x="0" y="49384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8" name="Group 8"/>
          <p:cNvGrpSpPr/>
          <p:nvPr/>
        </p:nvGrpSpPr>
        <p:grpSpPr>
          <a:xfrm>
            <a:off x="233989" y="2895868"/>
            <a:ext cx="17510632" cy="1804886"/>
            <a:chOff x="0" y="0"/>
            <a:chExt cx="4611854" cy="47536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11854" cy="475361"/>
            </a:xfrm>
            <a:custGeom>
              <a:avLst/>
              <a:gdLst/>
              <a:ahLst/>
              <a:cxnLst/>
              <a:rect l="l" t="t" r="r" b="b"/>
              <a:pathLst>
                <a:path w="4611854" h="475361">
                  <a:moveTo>
                    <a:pt x="22548" y="0"/>
                  </a:moveTo>
                  <a:lnTo>
                    <a:pt x="4589305" y="0"/>
                  </a:lnTo>
                  <a:cubicBezTo>
                    <a:pt x="4601759" y="0"/>
                    <a:pt x="4611854" y="10095"/>
                    <a:pt x="4611854" y="22548"/>
                  </a:cubicBezTo>
                  <a:lnTo>
                    <a:pt x="4611854" y="452812"/>
                  </a:lnTo>
                  <a:cubicBezTo>
                    <a:pt x="4611854" y="458793"/>
                    <a:pt x="4609478" y="464528"/>
                    <a:pt x="4605250" y="468757"/>
                  </a:cubicBezTo>
                  <a:cubicBezTo>
                    <a:pt x="4601021" y="472985"/>
                    <a:pt x="4595285" y="475361"/>
                    <a:pt x="4589305" y="475361"/>
                  </a:cubicBezTo>
                  <a:lnTo>
                    <a:pt x="22548" y="475361"/>
                  </a:lnTo>
                  <a:cubicBezTo>
                    <a:pt x="10095" y="475361"/>
                    <a:pt x="0" y="465266"/>
                    <a:pt x="0" y="452812"/>
                  </a:cubicBezTo>
                  <a:lnTo>
                    <a:pt x="0" y="22548"/>
                  </a:lnTo>
                  <a:cubicBezTo>
                    <a:pt x="0" y="10095"/>
                    <a:pt x="10095" y="0"/>
                    <a:pt x="2254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4611854" cy="5229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r>
                <a:rPr lang="en-US" sz="2300" b="1" u="sng">
                  <a:solidFill>
                    <a:srgbClr val="FF313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Spécificités du tronc commun : 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Un poids plus important accordé au </a:t>
              </a:r>
              <a:r>
                <a:rPr lang="en-US" sz="2300" b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français</a:t>
              </a: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(3h30 au lieu de 3h)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Des enseignements obligatoires en </a:t>
              </a:r>
              <a:r>
                <a:rPr lang="en-US" sz="2300" b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éducation socioculturelle</a:t>
              </a: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(culture et société - 1h) et en </a:t>
              </a:r>
              <a:r>
                <a:rPr lang="en-US" sz="2300" b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informatique</a:t>
              </a: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(0h30)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Des </a:t>
              </a:r>
              <a:r>
                <a:rPr lang="en-US" sz="2300" b="1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stages en individuels et collectifs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0" y="-281531"/>
            <a:ext cx="2445838" cy="1966586"/>
          </a:xfrm>
          <a:custGeom>
            <a:avLst/>
            <a:gdLst/>
            <a:ahLst/>
            <a:cxnLst/>
            <a:rect l="l" t="t" r="r" b="b"/>
            <a:pathLst>
              <a:path w="2445838" h="1966586">
                <a:moveTo>
                  <a:pt x="0" y="0"/>
                </a:moveTo>
                <a:lnTo>
                  <a:pt x="2445838" y="0"/>
                </a:lnTo>
                <a:lnTo>
                  <a:pt x="2445838" y="1966586"/>
                </a:lnTo>
                <a:lnTo>
                  <a:pt x="0" y="196658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TextBox 12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-1095207" y="2018430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STAV : Sciences et technologies de l’agronomie et du vivant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435079" y="9064129"/>
            <a:ext cx="6852921" cy="758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15"/>
              </a:lnSpc>
              <a:spcBef>
                <a:spcPct val="0"/>
              </a:spcBef>
            </a:pPr>
            <a:r>
              <a:rPr lang="en-US" sz="2301" b="1" dirty="0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Lycées : </a:t>
            </a:r>
            <a:r>
              <a:rPr lang="en-US" sz="2301" b="1" dirty="0" err="1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Ondes</a:t>
            </a:r>
            <a:r>
              <a:rPr lang="en-US" sz="2301" b="1" dirty="0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, </a:t>
            </a:r>
            <a:r>
              <a:rPr lang="en-US" sz="2301" b="1" dirty="0" err="1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Auzeville</a:t>
            </a:r>
            <a:r>
              <a:rPr lang="en-US" sz="2301" b="1" dirty="0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(Castanet-</a:t>
            </a:r>
            <a:r>
              <a:rPr lang="en-US" sz="2301" b="1" dirty="0" err="1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Tolosane</a:t>
            </a:r>
            <a:r>
              <a:rPr lang="en-US" sz="2301" b="1" dirty="0">
                <a:solidFill>
                  <a:srgbClr val="537D3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)... </a:t>
            </a:r>
          </a:p>
        </p:txBody>
      </p:sp>
      <p:pic>
        <p:nvPicPr>
          <p:cNvPr id="56" name="Audio 55">
            <a:extLst>
              <a:ext uri="{FF2B5EF4-FFF2-40B4-BE49-F238E27FC236}">
                <a16:creationId xmlns:a16="http://schemas.microsoft.com/office/drawing/2014/main" id="{33C165EC-464B-8585-F2BF-0697AAF2EC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700"/>
    </mc:Choice>
    <mc:Fallback>
      <p:transition spd="slow" advTm="357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477164" y="4331132"/>
            <a:ext cx="4507872" cy="4905087"/>
            <a:chOff x="0" y="0"/>
            <a:chExt cx="1187258" cy="129187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87258" cy="1291875"/>
            </a:xfrm>
            <a:custGeom>
              <a:avLst/>
              <a:gdLst/>
              <a:ahLst/>
              <a:cxnLst/>
              <a:rect l="l" t="t" r="r" b="b"/>
              <a:pathLst>
                <a:path w="1187258" h="1291875">
                  <a:moveTo>
                    <a:pt x="0" y="0"/>
                  </a:moveTo>
                  <a:lnTo>
                    <a:pt x="1187258" y="0"/>
                  </a:lnTo>
                  <a:lnTo>
                    <a:pt x="1187258" y="1291875"/>
                  </a:lnTo>
                  <a:lnTo>
                    <a:pt x="0" y="1291875"/>
                  </a:lnTo>
                  <a:close/>
                </a:path>
              </a:pathLst>
            </a:custGeom>
            <a:solidFill>
              <a:srgbClr val="FFD2CC"/>
            </a:solidFill>
            <a:ln w="38100" cap="sq">
              <a:solidFill>
                <a:srgbClr val="D13F42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47625"/>
              <a:ext cx="1187258" cy="1244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2"/>
                </a:lnSpc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472"/>
                </a:lnSpc>
              </a:pPr>
              <a:endParaRPr lang="en-US" sz="2400" b="1" spc="17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Elèves attirés par la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gestion hôtelière et de la restauration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Être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rigoureux, méthodique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Volontaire</a:t>
              </a: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esprit de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persévérance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Autonomie</a:t>
              </a: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sens des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responsabilités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du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travail en équipe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Résistance physique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33989" y="2676726"/>
            <a:ext cx="17510632" cy="1406756"/>
            <a:chOff x="0" y="0"/>
            <a:chExt cx="4611854" cy="37050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611854" cy="370504"/>
            </a:xfrm>
            <a:custGeom>
              <a:avLst/>
              <a:gdLst/>
              <a:ahLst/>
              <a:cxnLst/>
              <a:rect l="l" t="t" r="r" b="b"/>
              <a:pathLst>
                <a:path w="4611854" h="370504">
                  <a:moveTo>
                    <a:pt x="22548" y="0"/>
                  </a:moveTo>
                  <a:lnTo>
                    <a:pt x="4589305" y="0"/>
                  </a:lnTo>
                  <a:cubicBezTo>
                    <a:pt x="4601759" y="0"/>
                    <a:pt x="4611854" y="10095"/>
                    <a:pt x="4611854" y="22548"/>
                  </a:cubicBezTo>
                  <a:lnTo>
                    <a:pt x="4611854" y="347955"/>
                  </a:lnTo>
                  <a:cubicBezTo>
                    <a:pt x="4611854" y="360408"/>
                    <a:pt x="4601759" y="370504"/>
                    <a:pt x="4589305" y="370504"/>
                  </a:cubicBezTo>
                  <a:lnTo>
                    <a:pt x="22548" y="370504"/>
                  </a:lnTo>
                  <a:cubicBezTo>
                    <a:pt x="16568" y="370504"/>
                    <a:pt x="10833" y="368128"/>
                    <a:pt x="6604" y="363899"/>
                  </a:cubicBezTo>
                  <a:cubicBezTo>
                    <a:pt x="2376" y="359671"/>
                    <a:pt x="0" y="353935"/>
                    <a:pt x="0" y="347955"/>
                  </a:cubicBezTo>
                  <a:lnTo>
                    <a:pt x="0" y="22548"/>
                  </a:lnTo>
                  <a:cubicBezTo>
                    <a:pt x="0" y="10095"/>
                    <a:pt x="10095" y="0"/>
                    <a:pt x="2254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4611854" cy="4181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r>
                <a:rPr lang="en-US" sz="2300" b="1" u="sng">
                  <a:solidFill>
                    <a:srgbClr val="FF313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Possibilité d’intégrer la 1ère STHR “accueil” après une 2nde GT : 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Un stage en entreprise (4 semaines) à faire pendant l’été.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Un autre stage de 4 semaines pendant la première. </a:t>
              </a:r>
            </a:p>
          </p:txBody>
        </p:sp>
      </p:grpSp>
      <p:sp>
        <p:nvSpPr>
          <p:cNvPr id="10" name="Freeform 10"/>
          <p:cNvSpPr/>
          <p:nvPr/>
        </p:nvSpPr>
        <p:spPr>
          <a:xfrm>
            <a:off x="233989" y="4331132"/>
            <a:ext cx="11301259" cy="5438731"/>
          </a:xfrm>
          <a:custGeom>
            <a:avLst/>
            <a:gdLst/>
            <a:ahLst/>
            <a:cxnLst/>
            <a:rect l="l" t="t" r="r" b="b"/>
            <a:pathLst>
              <a:path w="11301259" h="5438731">
                <a:moveTo>
                  <a:pt x="0" y="0"/>
                </a:moveTo>
                <a:lnTo>
                  <a:pt x="11301259" y="0"/>
                </a:lnTo>
                <a:lnTo>
                  <a:pt x="11301259" y="5438731"/>
                </a:lnTo>
                <a:lnTo>
                  <a:pt x="0" y="54387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>
            <a:off x="0" y="-295554"/>
            <a:ext cx="2158032" cy="1919524"/>
          </a:xfrm>
          <a:custGeom>
            <a:avLst/>
            <a:gdLst/>
            <a:ahLst/>
            <a:cxnLst/>
            <a:rect l="l" t="t" r="r" b="b"/>
            <a:pathLst>
              <a:path w="2158032" h="1919524">
                <a:moveTo>
                  <a:pt x="0" y="0"/>
                </a:moveTo>
                <a:lnTo>
                  <a:pt x="2158032" y="0"/>
                </a:lnTo>
                <a:lnTo>
                  <a:pt x="2158032" y="1919524"/>
                </a:lnTo>
                <a:lnTo>
                  <a:pt x="0" y="191952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b="-1559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TextBox 12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-1095207" y="2018430"/>
            <a:ext cx="1739481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STHR : Sciences et technologies de l’hôtellerie et restauration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346725" y="9392443"/>
            <a:ext cx="4768751" cy="377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15"/>
              </a:lnSpc>
              <a:spcBef>
                <a:spcPct val="0"/>
              </a:spcBef>
            </a:pPr>
            <a:r>
              <a:rPr lang="en-US" sz="2301" b="1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Lycées : Occitanie à Toulouse...</a:t>
            </a:r>
          </a:p>
        </p:txBody>
      </p:sp>
      <p:pic>
        <p:nvPicPr>
          <p:cNvPr id="44" name="Audio 43">
            <a:extLst>
              <a:ext uri="{FF2B5EF4-FFF2-40B4-BE49-F238E27FC236}">
                <a16:creationId xmlns:a16="http://schemas.microsoft.com/office/drawing/2014/main" id="{8DF24BC4-D6B5-11CB-8EE1-C78D58A24B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352"/>
    </mc:Choice>
    <mc:Fallback>
      <p:transition spd="slow" advTm="303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2477164" y="4569257"/>
            <a:ext cx="4507872" cy="4905087"/>
            <a:chOff x="0" y="0"/>
            <a:chExt cx="1187258" cy="129187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87258" cy="1291875"/>
            </a:xfrm>
            <a:custGeom>
              <a:avLst/>
              <a:gdLst/>
              <a:ahLst/>
              <a:cxnLst/>
              <a:rect l="l" t="t" r="r" b="b"/>
              <a:pathLst>
                <a:path w="1187258" h="1291875">
                  <a:moveTo>
                    <a:pt x="0" y="0"/>
                  </a:moveTo>
                  <a:lnTo>
                    <a:pt x="1187258" y="0"/>
                  </a:lnTo>
                  <a:lnTo>
                    <a:pt x="1187258" y="1291875"/>
                  </a:lnTo>
                  <a:lnTo>
                    <a:pt x="0" y="1291875"/>
                  </a:lnTo>
                  <a:close/>
                </a:path>
              </a:pathLst>
            </a:custGeom>
            <a:solidFill>
              <a:srgbClr val="FFE4B4"/>
            </a:solidFill>
            <a:ln w="38100" cap="sq">
              <a:solidFill>
                <a:srgbClr val="BC8F15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47625"/>
              <a:ext cx="1187258" cy="1244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2"/>
                </a:lnSpc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Profil :</a:t>
              </a:r>
            </a:p>
            <a:p>
              <a:pPr algn="l">
                <a:lnSpc>
                  <a:spcPts val="2472"/>
                </a:lnSpc>
              </a:pPr>
              <a:endParaRPr lang="en-US" sz="2400" b="1" spc="17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Elèves attirés par la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gestion hôtelière et de la restauration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Être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rigoureux, méthodique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Volontaire</a:t>
              </a: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esprit de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persévérance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Autonomie</a:t>
              </a: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et sens des 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responsabilités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spc="17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Goût du</a:t>
              </a: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travail en équipe</a:t>
              </a:r>
            </a:p>
            <a:p>
              <a:pPr marL="518168" lvl="1" indent="-259084" algn="l">
                <a:lnSpc>
                  <a:spcPts val="2472"/>
                </a:lnSpc>
                <a:buFont typeface="Arial"/>
                <a:buChar char="•"/>
              </a:pPr>
              <a:r>
                <a:rPr lang="en-US" sz="2400" b="1" spc="17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Résistance physique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33989" y="2676726"/>
            <a:ext cx="17510632" cy="1406756"/>
            <a:chOff x="0" y="0"/>
            <a:chExt cx="4611854" cy="37050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611854" cy="370504"/>
            </a:xfrm>
            <a:custGeom>
              <a:avLst/>
              <a:gdLst/>
              <a:ahLst/>
              <a:cxnLst/>
              <a:rect l="l" t="t" r="r" b="b"/>
              <a:pathLst>
                <a:path w="4611854" h="370504">
                  <a:moveTo>
                    <a:pt x="22548" y="0"/>
                  </a:moveTo>
                  <a:lnTo>
                    <a:pt x="4589305" y="0"/>
                  </a:lnTo>
                  <a:cubicBezTo>
                    <a:pt x="4601759" y="0"/>
                    <a:pt x="4611854" y="10095"/>
                    <a:pt x="4611854" y="22548"/>
                  </a:cubicBezTo>
                  <a:lnTo>
                    <a:pt x="4611854" y="347955"/>
                  </a:lnTo>
                  <a:cubicBezTo>
                    <a:pt x="4611854" y="360408"/>
                    <a:pt x="4601759" y="370504"/>
                    <a:pt x="4589305" y="370504"/>
                  </a:cubicBezTo>
                  <a:lnTo>
                    <a:pt x="22548" y="370504"/>
                  </a:lnTo>
                  <a:cubicBezTo>
                    <a:pt x="16568" y="370504"/>
                    <a:pt x="10833" y="368128"/>
                    <a:pt x="6604" y="363899"/>
                  </a:cubicBezTo>
                  <a:cubicBezTo>
                    <a:pt x="2376" y="359671"/>
                    <a:pt x="0" y="353935"/>
                    <a:pt x="0" y="347955"/>
                  </a:cubicBezTo>
                  <a:lnTo>
                    <a:pt x="0" y="22548"/>
                  </a:lnTo>
                  <a:cubicBezTo>
                    <a:pt x="0" y="10095"/>
                    <a:pt x="10095" y="0"/>
                    <a:pt x="2254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4611854" cy="4181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r>
                <a:rPr lang="en-US" sz="2300" b="1" u="sng">
                  <a:solidFill>
                    <a:srgbClr val="FF313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Date limite de candidature :</a:t>
              </a:r>
              <a:r>
                <a:rPr lang="en-US" sz="2300" b="1">
                  <a:solidFill>
                    <a:srgbClr val="FF3131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février (voir modalité sur le site du lycée St-Sernin) </a:t>
              </a:r>
            </a:p>
            <a:p>
              <a:pPr marL="496571" lvl="1" indent="-248285" algn="l">
                <a:lnSpc>
                  <a:spcPts val="3220"/>
                </a:lnSpc>
                <a:buFont typeface="Arial"/>
                <a:buChar char="•"/>
              </a:pPr>
              <a:r>
                <a:rPr lang="en-US" sz="2300" b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La 1ère S2TMD est accessible, en fonction des places vacantes, aux candidats n’ayant pas suivi la 2nde option TMD. Les candidats doivent présenter des épreuves artistiques. </a:t>
              </a:r>
            </a:p>
          </p:txBody>
        </p:sp>
      </p:grpSp>
      <p:sp>
        <p:nvSpPr>
          <p:cNvPr id="10" name="Freeform 10"/>
          <p:cNvSpPr/>
          <p:nvPr/>
        </p:nvSpPr>
        <p:spPr>
          <a:xfrm>
            <a:off x="498893" y="4331132"/>
            <a:ext cx="11301259" cy="5650629"/>
          </a:xfrm>
          <a:custGeom>
            <a:avLst/>
            <a:gdLst/>
            <a:ahLst/>
            <a:cxnLst/>
            <a:rect l="l" t="t" r="r" b="b"/>
            <a:pathLst>
              <a:path w="11301259" h="5650629">
                <a:moveTo>
                  <a:pt x="0" y="0"/>
                </a:moveTo>
                <a:lnTo>
                  <a:pt x="11301259" y="0"/>
                </a:lnTo>
                <a:lnTo>
                  <a:pt x="11301259" y="5650629"/>
                </a:lnTo>
                <a:lnTo>
                  <a:pt x="0" y="56506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>
            <a:off x="0" y="0"/>
            <a:ext cx="2340279" cy="1397004"/>
          </a:xfrm>
          <a:custGeom>
            <a:avLst/>
            <a:gdLst/>
            <a:ahLst/>
            <a:cxnLst/>
            <a:rect l="l" t="t" r="r" b="b"/>
            <a:pathLst>
              <a:path w="2340279" h="1397004">
                <a:moveTo>
                  <a:pt x="0" y="0"/>
                </a:moveTo>
                <a:lnTo>
                  <a:pt x="2340279" y="0"/>
                </a:lnTo>
                <a:lnTo>
                  <a:pt x="2340279" y="1397004"/>
                </a:lnTo>
                <a:lnTo>
                  <a:pt x="0" y="139700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TextBox 12"/>
          <p:cNvSpPr txBox="1"/>
          <p:nvPr/>
        </p:nvSpPr>
        <p:spPr>
          <a:xfrm>
            <a:off x="3247861" y="177254"/>
            <a:ext cx="11203303" cy="20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244"/>
              </a:lnSpc>
              <a:spcBef>
                <a:spcPct val="0"/>
              </a:spcBef>
            </a:pPr>
            <a:r>
              <a:rPr lang="en-US" sz="12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-1095207" y="2018430"/>
            <a:ext cx="19646493" cy="409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93"/>
              </a:lnSpc>
              <a:spcBef>
                <a:spcPct val="0"/>
              </a:spcBef>
            </a:pPr>
            <a:r>
              <a:rPr lang="en-US" sz="3100" b="1" spc="220">
                <a:solidFill>
                  <a:srgbClr val="BC8F15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S2TMD : Sciences et technologies du théâtre de la musique et de la danse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085210" y="9604342"/>
            <a:ext cx="3291780" cy="377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15"/>
              </a:lnSpc>
              <a:spcBef>
                <a:spcPct val="0"/>
              </a:spcBef>
            </a:pPr>
            <a:r>
              <a:rPr lang="en-US" sz="2301" b="1">
                <a:solidFill>
                  <a:srgbClr val="BC8F15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Lycées : Saint-Sernin </a:t>
            </a:r>
          </a:p>
        </p:txBody>
      </p:sp>
      <p:pic>
        <p:nvPicPr>
          <p:cNvPr id="43" name="Audio 42">
            <a:extLst>
              <a:ext uri="{FF2B5EF4-FFF2-40B4-BE49-F238E27FC236}">
                <a16:creationId xmlns:a16="http://schemas.microsoft.com/office/drawing/2014/main" id="{AB080BF2-9B39-CFA3-5993-05780C7FF2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824"/>
    </mc:Choice>
    <mc:Fallback>
      <p:transition spd="slow" advTm="44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-2146937" y="7983202"/>
            <a:ext cx="14774235" cy="1956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720"/>
              </a:lnSpc>
              <a:spcBef>
                <a:spcPct val="0"/>
              </a:spcBef>
            </a:pPr>
            <a:r>
              <a:rPr lang="en-US" sz="12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2NDE GT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028700" y="5640449"/>
            <a:ext cx="8002334" cy="1257781"/>
            <a:chOff x="0" y="0"/>
            <a:chExt cx="2107611" cy="33126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E0EED9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Première professionnelle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28700" y="3491817"/>
            <a:ext cx="8002334" cy="1257781"/>
            <a:chOff x="0" y="0"/>
            <a:chExt cx="2107611" cy="33126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E0EED9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Terminale professionnelle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830361" y="8266752"/>
            <a:ext cx="8002334" cy="1257781"/>
            <a:chOff x="0" y="0"/>
            <a:chExt cx="2107611" cy="33126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Seconde professionnelle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830361" y="6100584"/>
            <a:ext cx="8002334" cy="1257781"/>
            <a:chOff x="0" y="0"/>
            <a:chExt cx="2107611" cy="33126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Première professionnelle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830361" y="3885719"/>
            <a:ext cx="8002334" cy="1257781"/>
            <a:chOff x="0" y="0"/>
            <a:chExt cx="2107611" cy="33126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Terminale professionnelle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-942707" y="-16193"/>
            <a:ext cx="14774235" cy="1956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720"/>
              </a:lnSpc>
              <a:spcBef>
                <a:spcPct val="0"/>
              </a:spcBef>
            </a:pPr>
            <a:r>
              <a:rPr lang="en-US" sz="12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LE BAC PRO APRÈS LA 2NDE GT</a:t>
            </a:r>
          </a:p>
        </p:txBody>
      </p:sp>
      <p:sp>
        <p:nvSpPr>
          <p:cNvPr id="20" name="Freeform 20"/>
          <p:cNvSpPr/>
          <p:nvPr/>
        </p:nvSpPr>
        <p:spPr>
          <a:xfrm rot="-5020385">
            <a:off x="16148914" y="-874131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1" name="TextBox 21"/>
          <p:cNvSpPr txBox="1"/>
          <p:nvPr/>
        </p:nvSpPr>
        <p:spPr>
          <a:xfrm>
            <a:off x="6704798" y="1877840"/>
            <a:ext cx="9658350" cy="718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53"/>
              </a:lnSpc>
              <a:spcBef>
                <a:spcPct val="0"/>
              </a:spcBef>
            </a:pPr>
            <a:r>
              <a:rPr lang="en-US" sz="4468" i="1">
                <a:solidFill>
                  <a:srgbClr val="D13F42"/>
                </a:solidFill>
                <a:latin typeface="Montserrat Italics"/>
                <a:ea typeface="Montserrat Italics"/>
                <a:cs typeface="Montserrat Italics"/>
                <a:sym typeface="Montserrat Italics"/>
              </a:rPr>
              <a:t>En lycée professionnel ou en CFA</a:t>
            </a:r>
            <a:r>
              <a:rPr lang="en-US" sz="4468">
                <a:solidFill>
                  <a:srgbClr val="D13F4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id="22" name="AutoShape 22"/>
          <p:cNvSpPr/>
          <p:nvPr/>
        </p:nvSpPr>
        <p:spPr>
          <a:xfrm>
            <a:off x="7354849" y="8876592"/>
            <a:ext cx="2209633" cy="0"/>
          </a:xfrm>
          <a:prstGeom prst="line">
            <a:avLst/>
          </a:prstGeom>
          <a:ln w="38100" cap="flat">
            <a:solidFill>
              <a:srgbClr val="000000"/>
            </a:solidFill>
            <a:prstDash val="sysDot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23" name="AutoShape 23"/>
          <p:cNvSpPr/>
          <p:nvPr/>
        </p:nvSpPr>
        <p:spPr>
          <a:xfrm flipV="1">
            <a:off x="5048917" y="7030561"/>
            <a:ext cx="0" cy="1085991"/>
          </a:xfrm>
          <a:prstGeom prst="line">
            <a:avLst/>
          </a:prstGeom>
          <a:ln w="38100" cap="flat">
            <a:solidFill>
              <a:srgbClr val="000000"/>
            </a:solidFill>
            <a:prstDash val="sysDot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24" name="AutoShape 24"/>
          <p:cNvSpPr/>
          <p:nvPr/>
        </p:nvSpPr>
        <p:spPr>
          <a:xfrm flipV="1">
            <a:off x="13831527" y="4917633"/>
            <a:ext cx="0" cy="135170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5" name="AutoShape 25"/>
          <p:cNvSpPr/>
          <p:nvPr/>
        </p:nvSpPr>
        <p:spPr>
          <a:xfrm flipV="1">
            <a:off x="13850577" y="7030561"/>
            <a:ext cx="0" cy="135170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6" name="AutoShape 26"/>
          <p:cNvSpPr/>
          <p:nvPr/>
        </p:nvSpPr>
        <p:spPr>
          <a:xfrm flipV="1">
            <a:off x="5010817" y="4514609"/>
            <a:ext cx="0" cy="135170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pic>
        <p:nvPicPr>
          <p:cNvPr id="51" name="Audio 50">
            <a:extLst>
              <a:ext uri="{FF2B5EF4-FFF2-40B4-BE49-F238E27FC236}">
                <a16:creationId xmlns:a16="http://schemas.microsoft.com/office/drawing/2014/main" id="{B88273F7-389A-C557-37A9-50654E2E3C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686"/>
    </mc:Choice>
    <mc:Fallback>
      <p:transition spd="slow" advTm="306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AutoShape 3"/>
          <p:cNvSpPr/>
          <p:nvPr/>
        </p:nvSpPr>
        <p:spPr>
          <a:xfrm>
            <a:off x="-886757" y="5157788"/>
            <a:ext cx="20061513" cy="0"/>
          </a:xfrm>
          <a:prstGeom prst="line">
            <a:avLst/>
          </a:prstGeom>
          <a:ln w="28575" cap="flat">
            <a:solidFill>
              <a:srgbClr val="52525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13816655" y="4892472"/>
            <a:ext cx="502056" cy="502056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23042" y="124802"/>
                  </a:lnTo>
                  <a:lnTo>
                    <a:pt x="693768" y="119032"/>
                  </a:lnTo>
                  <a:lnTo>
                    <a:pt x="687998" y="289758"/>
                  </a:lnTo>
                  <a:lnTo>
                    <a:pt x="812800" y="406400"/>
                  </a:lnTo>
                  <a:lnTo>
                    <a:pt x="687998" y="523042"/>
                  </a:lnTo>
                  <a:lnTo>
                    <a:pt x="693768" y="693768"/>
                  </a:lnTo>
                  <a:lnTo>
                    <a:pt x="523042" y="687998"/>
                  </a:lnTo>
                  <a:lnTo>
                    <a:pt x="406400" y="812800"/>
                  </a:lnTo>
                  <a:lnTo>
                    <a:pt x="289758" y="687998"/>
                  </a:lnTo>
                  <a:lnTo>
                    <a:pt x="119032" y="693768"/>
                  </a:lnTo>
                  <a:lnTo>
                    <a:pt x="124802" y="523042"/>
                  </a:lnTo>
                  <a:lnTo>
                    <a:pt x="0" y="406400"/>
                  </a:lnTo>
                  <a:lnTo>
                    <a:pt x="124802" y="289758"/>
                  </a:lnTo>
                  <a:lnTo>
                    <a:pt x="119032" y="119032"/>
                  </a:lnTo>
                  <a:lnTo>
                    <a:pt x="289758" y="124802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525252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27000" y="165100"/>
              <a:ext cx="558800" cy="520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66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009017" y="4892472"/>
            <a:ext cx="502056" cy="502056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23042" y="124802"/>
                  </a:lnTo>
                  <a:lnTo>
                    <a:pt x="693768" y="119032"/>
                  </a:lnTo>
                  <a:lnTo>
                    <a:pt x="687998" y="289758"/>
                  </a:lnTo>
                  <a:lnTo>
                    <a:pt x="812800" y="406400"/>
                  </a:lnTo>
                  <a:lnTo>
                    <a:pt x="687998" y="523042"/>
                  </a:lnTo>
                  <a:lnTo>
                    <a:pt x="693768" y="693768"/>
                  </a:lnTo>
                  <a:lnTo>
                    <a:pt x="523042" y="687998"/>
                  </a:lnTo>
                  <a:lnTo>
                    <a:pt x="406400" y="812800"/>
                  </a:lnTo>
                  <a:lnTo>
                    <a:pt x="289758" y="687998"/>
                  </a:lnTo>
                  <a:lnTo>
                    <a:pt x="119032" y="693768"/>
                  </a:lnTo>
                  <a:lnTo>
                    <a:pt x="124802" y="523042"/>
                  </a:lnTo>
                  <a:lnTo>
                    <a:pt x="0" y="406400"/>
                  </a:lnTo>
                  <a:lnTo>
                    <a:pt x="124802" y="289758"/>
                  </a:lnTo>
                  <a:lnTo>
                    <a:pt x="119032" y="119032"/>
                  </a:lnTo>
                  <a:lnTo>
                    <a:pt x="289758" y="124802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5252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27000" y="165100"/>
              <a:ext cx="558800" cy="520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266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85590" y="4892472"/>
            <a:ext cx="502056" cy="502056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23042" y="124802"/>
                  </a:lnTo>
                  <a:lnTo>
                    <a:pt x="693768" y="119032"/>
                  </a:lnTo>
                  <a:lnTo>
                    <a:pt x="687998" y="289758"/>
                  </a:lnTo>
                  <a:lnTo>
                    <a:pt x="812800" y="406400"/>
                  </a:lnTo>
                  <a:lnTo>
                    <a:pt x="687998" y="523042"/>
                  </a:lnTo>
                  <a:lnTo>
                    <a:pt x="693768" y="693768"/>
                  </a:lnTo>
                  <a:lnTo>
                    <a:pt x="523042" y="687998"/>
                  </a:lnTo>
                  <a:lnTo>
                    <a:pt x="406400" y="812800"/>
                  </a:lnTo>
                  <a:lnTo>
                    <a:pt x="289758" y="687998"/>
                  </a:lnTo>
                  <a:lnTo>
                    <a:pt x="119032" y="693768"/>
                  </a:lnTo>
                  <a:lnTo>
                    <a:pt x="124802" y="523042"/>
                  </a:lnTo>
                  <a:lnTo>
                    <a:pt x="0" y="406400"/>
                  </a:lnTo>
                  <a:lnTo>
                    <a:pt x="124802" y="289758"/>
                  </a:lnTo>
                  <a:lnTo>
                    <a:pt x="119032" y="119032"/>
                  </a:lnTo>
                  <a:lnTo>
                    <a:pt x="289758" y="124802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525252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27000" y="165100"/>
              <a:ext cx="558800" cy="520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66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6027349" y="8292256"/>
            <a:ext cx="3020519" cy="2793980"/>
          </a:xfrm>
          <a:custGeom>
            <a:avLst/>
            <a:gdLst/>
            <a:ahLst/>
            <a:cxnLst/>
            <a:rect l="l" t="t" r="r" b="b"/>
            <a:pathLst>
              <a:path w="3020519" h="2793980">
                <a:moveTo>
                  <a:pt x="0" y="0"/>
                </a:moveTo>
                <a:lnTo>
                  <a:pt x="3020519" y="0"/>
                </a:lnTo>
                <a:lnTo>
                  <a:pt x="3020519" y="2793980"/>
                </a:lnTo>
                <a:lnTo>
                  <a:pt x="0" y="27939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 rot="2523674">
            <a:off x="8574628" y="8547243"/>
            <a:ext cx="3966278" cy="3822501"/>
          </a:xfrm>
          <a:custGeom>
            <a:avLst/>
            <a:gdLst/>
            <a:ahLst/>
            <a:cxnLst/>
            <a:rect l="l" t="t" r="r" b="b"/>
            <a:pathLst>
              <a:path w="3966278" h="3822501">
                <a:moveTo>
                  <a:pt x="0" y="0"/>
                </a:moveTo>
                <a:lnTo>
                  <a:pt x="3966278" y="0"/>
                </a:lnTo>
                <a:lnTo>
                  <a:pt x="3966278" y="3822501"/>
                </a:lnTo>
                <a:lnTo>
                  <a:pt x="0" y="38225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5" name="Freeform 15"/>
          <p:cNvSpPr/>
          <p:nvPr/>
        </p:nvSpPr>
        <p:spPr>
          <a:xfrm>
            <a:off x="3083439" y="9151851"/>
            <a:ext cx="4283445" cy="2039991"/>
          </a:xfrm>
          <a:custGeom>
            <a:avLst/>
            <a:gdLst/>
            <a:ahLst/>
            <a:cxnLst/>
            <a:rect l="l" t="t" r="r" b="b"/>
            <a:pathLst>
              <a:path w="4283445" h="2039991">
                <a:moveTo>
                  <a:pt x="0" y="0"/>
                </a:moveTo>
                <a:lnTo>
                  <a:pt x="4283444" y="0"/>
                </a:lnTo>
                <a:lnTo>
                  <a:pt x="4283444" y="2039990"/>
                </a:lnTo>
                <a:lnTo>
                  <a:pt x="0" y="20399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6" name="Freeform 16"/>
          <p:cNvSpPr/>
          <p:nvPr/>
        </p:nvSpPr>
        <p:spPr>
          <a:xfrm>
            <a:off x="-886757" y="-2855618"/>
            <a:ext cx="4468392" cy="4367853"/>
          </a:xfrm>
          <a:custGeom>
            <a:avLst/>
            <a:gdLst/>
            <a:ahLst/>
            <a:cxnLst/>
            <a:rect l="l" t="t" r="r" b="b"/>
            <a:pathLst>
              <a:path w="4468392" h="4367853">
                <a:moveTo>
                  <a:pt x="0" y="0"/>
                </a:moveTo>
                <a:lnTo>
                  <a:pt x="4468392" y="0"/>
                </a:lnTo>
                <a:lnTo>
                  <a:pt x="4468392" y="4367853"/>
                </a:lnTo>
                <a:lnTo>
                  <a:pt x="0" y="436785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7" name="Freeform 17"/>
          <p:cNvSpPr/>
          <p:nvPr/>
        </p:nvSpPr>
        <p:spPr>
          <a:xfrm rot="-10800000">
            <a:off x="16027349" y="-1201274"/>
            <a:ext cx="4270056" cy="3746974"/>
          </a:xfrm>
          <a:custGeom>
            <a:avLst/>
            <a:gdLst/>
            <a:ahLst/>
            <a:cxnLst/>
            <a:rect l="l" t="t" r="r" b="b"/>
            <a:pathLst>
              <a:path w="4270056" h="3746974">
                <a:moveTo>
                  <a:pt x="0" y="0"/>
                </a:moveTo>
                <a:lnTo>
                  <a:pt x="4270055" y="0"/>
                </a:lnTo>
                <a:lnTo>
                  <a:pt x="4270055" y="3746974"/>
                </a:lnTo>
                <a:lnTo>
                  <a:pt x="0" y="37469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8" name="TextBox 18"/>
          <p:cNvSpPr txBox="1"/>
          <p:nvPr/>
        </p:nvSpPr>
        <p:spPr>
          <a:xfrm>
            <a:off x="4820446" y="1329040"/>
            <a:ext cx="9498266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APRÈS LA 2NDE GT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36579" y="5501386"/>
            <a:ext cx="4493720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Quels choix ?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366883" y="5555361"/>
            <a:ext cx="5265789" cy="1317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Comment choisir ?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881017" y="5612950"/>
            <a:ext cx="5281359" cy="1965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Les ressources et les aides pour choisir</a:t>
            </a:r>
          </a:p>
        </p:txBody>
      </p:sp>
      <p:pic>
        <p:nvPicPr>
          <p:cNvPr id="73" name="Audio 72">
            <a:extLst>
              <a:ext uri="{FF2B5EF4-FFF2-40B4-BE49-F238E27FC236}">
                <a16:creationId xmlns:a16="http://schemas.microsoft.com/office/drawing/2014/main" id="{8E5748AA-DDD2-17F5-8738-55BA11F976B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015"/>
    </mc:Choice>
    <mc:Fallback>
      <p:transition spd="slow" advTm="290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1756883" y="-133350"/>
            <a:ext cx="14774235" cy="1956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720"/>
              </a:lnSpc>
              <a:spcBef>
                <a:spcPct val="0"/>
              </a:spcBef>
            </a:pPr>
            <a:r>
              <a:rPr lang="en-US" sz="12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DOMAINES PROFESSIONNELS</a:t>
            </a:r>
          </a:p>
        </p:txBody>
      </p:sp>
      <p:sp>
        <p:nvSpPr>
          <p:cNvPr id="4" name="Freeform 4"/>
          <p:cNvSpPr/>
          <p:nvPr/>
        </p:nvSpPr>
        <p:spPr>
          <a:xfrm rot="-5020385">
            <a:off x="16148914" y="-874131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5" name="Group 5"/>
          <p:cNvGrpSpPr/>
          <p:nvPr/>
        </p:nvGrpSpPr>
        <p:grpSpPr>
          <a:xfrm>
            <a:off x="233989" y="2320340"/>
            <a:ext cx="5574052" cy="912445"/>
            <a:chOff x="0" y="0"/>
            <a:chExt cx="1468063" cy="24031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Agriculture, élevage, aménagement, forêt</a:t>
              </a:r>
            </a:p>
          </p:txBody>
        </p:sp>
      </p:grpSp>
      <p:sp>
        <p:nvSpPr>
          <p:cNvPr id="8" name="Freeform 8"/>
          <p:cNvSpPr/>
          <p:nvPr/>
        </p:nvSpPr>
        <p:spPr>
          <a:xfrm>
            <a:off x="233989" y="1572250"/>
            <a:ext cx="685811" cy="1028716"/>
          </a:xfrm>
          <a:custGeom>
            <a:avLst/>
            <a:gdLst/>
            <a:ahLst/>
            <a:cxnLst/>
            <a:rect l="l" t="t" r="r" b="b"/>
            <a:pathLst>
              <a:path w="685811" h="1028716">
                <a:moveTo>
                  <a:pt x="0" y="0"/>
                </a:moveTo>
                <a:lnTo>
                  <a:pt x="685811" y="0"/>
                </a:lnTo>
                <a:lnTo>
                  <a:pt x="685811" y="1028716"/>
                </a:lnTo>
                <a:lnTo>
                  <a:pt x="0" y="102871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9" name="Group 9"/>
          <p:cNvGrpSpPr/>
          <p:nvPr/>
        </p:nvGrpSpPr>
        <p:grpSpPr>
          <a:xfrm>
            <a:off x="233989" y="4231055"/>
            <a:ext cx="5574052" cy="912445"/>
            <a:chOff x="0" y="0"/>
            <a:chExt cx="1468063" cy="24031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FE4B4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Accueil-relation client, Commerce, Vente</a:t>
              </a:r>
            </a:p>
          </p:txBody>
        </p:sp>
      </p:grpSp>
      <p:sp>
        <p:nvSpPr>
          <p:cNvPr id="12" name="Freeform 12"/>
          <p:cNvSpPr/>
          <p:nvPr/>
        </p:nvSpPr>
        <p:spPr>
          <a:xfrm>
            <a:off x="233989" y="3410851"/>
            <a:ext cx="685811" cy="1028716"/>
          </a:xfrm>
          <a:custGeom>
            <a:avLst/>
            <a:gdLst/>
            <a:ahLst/>
            <a:cxnLst/>
            <a:rect l="l" t="t" r="r" b="b"/>
            <a:pathLst>
              <a:path w="685811" h="1028716">
                <a:moveTo>
                  <a:pt x="0" y="0"/>
                </a:moveTo>
                <a:lnTo>
                  <a:pt x="685811" y="0"/>
                </a:lnTo>
                <a:lnTo>
                  <a:pt x="685811" y="1028716"/>
                </a:lnTo>
                <a:lnTo>
                  <a:pt x="0" y="102871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3" name="Group 13"/>
          <p:cNvGrpSpPr/>
          <p:nvPr/>
        </p:nvGrpSpPr>
        <p:grpSpPr>
          <a:xfrm>
            <a:off x="233989" y="5889139"/>
            <a:ext cx="5574052" cy="912445"/>
            <a:chOff x="0" y="0"/>
            <a:chExt cx="1468063" cy="24031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7BB9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Bâtiment, travaux publics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33989" y="7573109"/>
            <a:ext cx="5574052" cy="912445"/>
            <a:chOff x="0" y="0"/>
            <a:chExt cx="1468063" cy="24031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Chimie, physique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233989" y="9258300"/>
            <a:ext cx="5574052" cy="912445"/>
            <a:chOff x="0" y="0"/>
            <a:chExt cx="1468063" cy="24031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FD2CC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Textile, habillement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233989" y="5316645"/>
            <a:ext cx="685811" cy="1028716"/>
          </a:xfrm>
          <a:custGeom>
            <a:avLst/>
            <a:gdLst/>
            <a:ahLst/>
            <a:cxnLst/>
            <a:rect l="l" t="t" r="r" b="b"/>
            <a:pathLst>
              <a:path w="685811" h="1028716">
                <a:moveTo>
                  <a:pt x="0" y="0"/>
                </a:moveTo>
                <a:lnTo>
                  <a:pt x="685811" y="0"/>
                </a:lnTo>
                <a:lnTo>
                  <a:pt x="685811" y="1028716"/>
                </a:lnTo>
                <a:lnTo>
                  <a:pt x="0" y="10287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3" name="Freeform 23"/>
          <p:cNvSpPr/>
          <p:nvPr/>
        </p:nvSpPr>
        <p:spPr>
          <a:xfrm>
            <a:off x="233989" y="7062177"/>
            <a:ext cx="681242" cy="1021864"/>
          </a:xfrm>
          <a:custGeom>
            <a:avLst/>
            <a:gdLst/>
            <a:ahLst/>
            <a:cxnLst/>
            <a:rect l="l" t="t" r="r" b="b"/>
            <a:pathLst>
              <a:path w="681242" h="1021864">
                <a:moveTo>
                  <a:pt x="0" y="0"/>
                </a:moveTo>
                <a:lnTo>
                  <a:pt x="681243" y="0"/>
                </a:lnTo>
                <a:lnTo>
                  <a:pt x="681243" y="1021863"/>
                </a:lnTo>
                <a:lnTo>
                  <a:pt x="0" y="102186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4" name="Freeform 24"/>
          <p:cNvSpPr/>
          <p:nvPr/>
        </p:nvSpPr>
        <p:spPr>
          <a:xfrm>
            <a:off x="238558" y="8692659"/>
            <a:ext cx="681242" cy="1021864"/>
          </a:xfrm>
          <a:custGeom>
            <a:avLst/>
            <a:gdLst/>
            <a:ahLst/>
            <a:cxnLst/>
            <a:rect l="l" t="t" r="r" b="b"/>
            <a:pathLst>
              <a:path w="681242" h="1021864">
                <a:moveTo>
                  <a:pt x="0" y="0"/>
                </a:moveTo>
                <a:lnTo>
                  <a:pt x="681242" y="0"/>
                </a:lnTo>
                <a:lnTo>
                  <a:pt x="681242" y="1021864"/>
                </a:lnTo>
                <a:lnTo>
                  <a:pt x="0" y="102186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25" name="Group 25"/>
          <p:cNvGrpSpPr/>
          <p:nvPr/>
        </p:nvGrpSpPr>
        <p:grpSpPr>
          <a:xfrm>
            <a:off x="6356974" y="2320340"/>
            <a:ext cx="5574052" cy="912445"/>
            <a:chOff x="0" y="0"/>
            <a:chExt cx="1468063" cy="240315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Automobile, aéronautique, engins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2483476" y="2320340"/>
            <a:ext cx="5574052" cy="912445"/>
            <a:chOff x="0" y="0"/>
            <a:chExt cx="1468063" cy="240315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Productique mécanique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6356974" y="4231055"/>
            <a:ext cx="5574052" cy="912445"/>
            <a:chOff x="0" y="0"/>
            <a:chExt cx="1468063" cy="24031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FE4B4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Alimentation, hôtellerie, restauration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6356974" y="5889139"/>
            <a:ext cx="5574052" cy="912445"/>
            <a:chOff x="0" y="0"/>
            <a:chExt cx="1468063" cy="240315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7BB9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Bois, ameublement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6356974" y="7573109"/>
            <a:ext cx="5574052" cy="912445"/>
            <a:chOff x="0" y="0"/>
            <a:chExt cx="1468063" cy="240315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Matériaux : métaux, plastiques, papier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6356974" y="9258300"/>
            <a:ext cx="5574052" cy="912445"/>
            <a:chOff x="0" y="0"/>
            <a:chExt cx="1468063" cy="240315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E0EED9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Hygiène, sécurité</a:t>
              </a:r>
            </a:p>
          </p:txBody>
        </p:sp>
      </p:grpSp>
      <p:sp>
        <p:nvSpPr>
          <p:cNvPr id="43" name="Freeform 43"/>
          <p:cNvSpPr/>
          <p:nvPr/>
        </p:nvSpPr>
        <p:spPr>
          <a:xfrm>
            <a:off x="6381342" y="1815675"/>
            <a:ext cx="640591" cy="960887"/>
          </a:xfrm>
          <a:custGeom>
            <a:avLst/>
            <a:gdLst/>
            <a:ahLst/>
            <a:cxnLst/>
            <a:rect l="l" t="t" r="r" b="b"/>
            <a:pathLst>
              <a:path w="640591" h="960887">
                <a:moveTo>
                  <a:pt x="0" y="0"/>
                </a:moveTo>
                <a:lnTo>
                  <a:pt x="640592" y="0"/>
                </a:lnTo>
                <a:lnTo>
                  <a:pt x="640592" y="960887"/>
                </a:lnTo>
                <a:lnTo>
                  <a:pt x="0" y="96088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4" name="Freeform 44"/>
          <p:cNvSpPr/>
          <p:nvPr/>
        </p:nvSpPr>
        <p:spPr>
          <a:xfrm>
            <a:off x="6356974" y="3515431"/>
            <a:ext cx="640591" cy="960887"/>
          </a:xfrm>
          <a:custGeom>
            <a:avLst/>
            <a:gdLst/>
            <a:ahLst/>
            <a:cxnLst/>
            <a:rect l="l" t="t" r="r" b="b"/>
            <a:pathLst>
              <a:path w="640591" h="960887">
                <a:moveTo>
                  <a:pt x="0" y="0"/>
                </a:moveTo>
                <a:lnTo>
                  <a:pt x="640592" y="0"/>
                </a:lnTo>
                <a:lnTo>
                  <a:pt x="640592" y="960888"/>
                </a:lnTo>
                <a:lnTo>
                  <a:pt x="0" y="96088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5" name="Freeform 45"/>
          <p:cNvSpPr/>
          <p:nvPr/>
        </p:nvSpPr>
        <p:spPr>
          <a:xfrm>
            <a:off x="6381342" y="5391150"/>
            <a:ext cx="616223" cy="924335"/>
          </a:xfrm>
          <a:custGeom>
            <a:avLst/>
            <a:gdLst/>
            <a:ahLst/>
            <a:cxnLst/>
            <a:rect l="l" t="t" r="r" b="b"/>
            <a:pathLst>
              <a:path w="616223" h="924335">
                <a:moveTo>
                  <a:pt x="0" y="0"/>
                </a:moveTo>
                <a:lnTo>
                  <a:pt x="616224" y="0"/>
                </a:lnTo>
                <a:lnTo>
                  <a:pt x="616224" y="924335"/>
                </a:lnTo>
                <a:lnTo>
                  <a:pt x="0" y="92433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6" name="Freeform 46"/>
          <p:cNvSpPr/>
          <p:nvPr/>
        </p:nvSpPr>
        <p:spPr>
          <a:xfrm>
            <a:off x="6381342" y="6973034"/>
            <a:ext cx="616223" cy="924335"/>
          </a:xfrm>
          <a:custGeom>
            <a:avLst/>
            <a:gdLst/>
            <a:ahLst/>
            <a:cxnLst/>
            <a:rect l="l" t="t" r="r" b="b"/>
            <a:pathLst>
              <a:path w="616223" h="924335">
                <a:moveTo>
                  <a:pt x="0" y="0"/>
                </a:moveTo>
                <a:lnTo>
                  <a:pt x="616224" y="0"/>
                </a:lnTo>
                <a:lnTo>
                  <a:pt x="616224" y="924335"/>
                </a:lnTo>
                <a:lnTo>
                  <a:pt x="0" y="92433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7" name="Freeform 47"/>
          <p:cNvSpPr/>
          <p:nvPr/>
        </p:nvSpPr>
        <p:spPr>
          <a:xfrm>
            <a:off x="6356974" y="8733204"/>
            <a:ext cx="640459" cy="960688"/>
          </a:xfrm>
          <a:custGeom>
            <a:avLst/>
            <a:gdLst/>
            <a:ahLst/>
            <a:cxnLst/>
            <a:rect l="l" t="t" r="r" b="b"/>
            <a:pathLst>
              <a:path w="640459" h="960688">
                <a:moveTo>
                  <a:pt x="0" y="0"/>
                </a:moveTo>
                <a:lnTo>
                  <a:pt x="640459" y="0"/>
                </a:lnTo>
                <a:lnTo>
                  <a:pt x="640459" y="960687"/>
                </a:lnTo>
                <a:lnTo>
                  <a:pt x="0" y="96068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8" name="Group 48"/>
          <p:cNvGrpSpPr/>
          <p:nvPr/>
        </p:nvGrpSpPr>
        <p:grpSpPr>
          <a:xfrm>
            <a:off x="12483476" y="4231055"/>
            <a:ext cx="5574052" cy="912445"/>
            <a:chOff x="0" y="0"/>
            <a:chExt cx="1468063" cy="240315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FE4B4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Gestion administration, Transport, Logistique</a:t>
              </a: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2483476" y="5889139"/>
            <a:ext cx="5574052" cy="912445"/>
            <a:chOff x="0" y="0"/>
            <a:chExt cx="1468063" cy="240315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F7BB9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Electricité, électronique, énergie</a:t>
              </a: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2483476" y="7573109"/>
            <a:ext cx="5574052" cy="912445"/>
            <a:chOff x="0" y="0"/>
            <a:chExt cx="1468063" cy="240315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Industries graphiques, artisanat, audiovisuel</a:t>
              </a:r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12483476" y="9258300"/>
            <a:ext cx="5574052" cy="912445"/>
            <a:chOff x="0" y="0"/>
            <a:chExt cx="1468063" cy="240315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1468063" cy="240315"/>
            </a:xfrm>
            <a:custGeom>
              <a:avLst/>
              <a:gdLst/>
              <a:ahLst/>
              <a:cxnLst/>
              <a:rect l="l" t="t" r="r" b="b"/>
              <a:pathLst>
                <a:path w="1468063" h="240315">
                  <a:moveTo>
                    <a:pt x="70835" y="0"/>
                  </a:moveTo>
                  <a:lnTo>
                    <a:pt x="1397228" y="0"/>
                  </a:lnTo>
                  <a:cubicBezTo>
                    <a:pt x="1416015" y="0"/>
                    <a:pt x="1434032" y="7463"/>
                    <a:pt x="1447316" y="20747"/>
                  </a:cubicBezTo>
                  <a:cubicBezTo>
                    <a:pt x="1460600" y="34031"/>
                    <a:pt x="1468063" y="52048"/>
                    <a:pt x="1468063" y="70835"/>
                  </a:cubicBezTo>
                  <a:lnTo>
                    <a:pt x="1468063" y="169480"/>
                  </a:lnTo>
                  <a:cubicBezTo>
                    <a:pt x="1468063" y="188266"/>
                    <a:pt x="1460600" y="206284"/>
                    <a:pt x="1447316" y="219568"/>
                  </a:cubicBezTo>
                  <a:cubicBezTo>
                    <a:pt x="1434032" y="232852"/>
                    <a:pt x="1416015" y="240315"/>
                    <a:pt x="1397228" y="240315"/>
                  </a:cubicBezTo>
                  <a:lnTo>
                    <a:pt x="70835" y="240315"/>
                  </a:lnTo>
                  <a:cubicBezTo>
                    <a:pt x="52048" y="240315"/>
                    <a:pt x="34031" y="232852"/>
                    <a:pt x="20747" y="219568"/>
                  </a:cubicBezTo>
                  <a:cubicBezTo>
                    <a:pt x="7463" y="206284"/>
                    <a:pt x="0" y="188266"/>
                    <a:pt x="0" y="169480"/>
                  </a:cubicBezTo>
                  <a:lnTo>
                    <a:pt x="0" y="70835"/>
                  </a:lnTo>
                  <a:cubicBezTo>
                    <a:pt x="0" y="52048"/>
                    <a:pt x="7463" y="34031"/>
                    <a:pt x="20747" y="20747"/>
                  </a:cubicBezTo>
                  <a:cubicBezTo>
                    <a:pt x="34031" y="7463"/>
                    <a:pt x="52048" y="0"/>
                    <a:pt x="70835" y="0"/>
                  </a:cubicBezTo>
                  <a:close/>
                </a:path>
              </a:pathLst>
            </a:custGeom>
            <a:solidFill>
              <a:srgbClr val="E0EED9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0" y="9525"/>
              <a:ext cx="1468063" cy="2307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93"/>
                </a:lnSpc>
              </a:pPr>
              <a:r>
                <a:rPr lang="en-US" sz="18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Santé, social, soins</a:t>
              </a:r>
            </a:p>
          </p:txBody>
        </p:sp>
      </p:grpSp>
      <p:sp>
        <p:nvSpPr>
          <p:cNvPr id="60" name="Freeform 60"/>
          <p:cNvSpPr/>
          <p:nvPr/>
        </p:nvSpPr>
        <p:spPr>
          <a:xfrm>
            <a:off x="12502526" y="1858272"/>
            <a:ext cx="616090" cy="924136"/>
          </a:xfrm>
          <a:custGeom>
            <a:avLst/>
            <a:gdLst/>
            <a:ahLst/>
            <a:cxnLst/>
            <a:rect l="l" t="t" r="r" b="b"/>
            <a:pathLst>
              <a:path w="616090" h="924136">
                <a:moveTo>
                  <a:pt x="0" y="0"/>
                </a:moveTo>
                <a:lnTo>
                  <a:pt x="616090" y="0"/>
                </a:lnTo>
                <a:lnTo>
                  <a:pt x="616090" y="924135"/>
                </a:lnTo>
                <a:lnTo>
                  <a:pt x="0" y="924135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1" name="Freeform 61"/>
          <p:cNvSpPr/>
          <p:nvPr/>
        </p:nvSpPr>
        <p:spPr>
          <a:xfrm>
            <a:off x="12502526" y="3515431"/>
            <a:ext cx="616090" cy="924136"/>
          </a:xfrm>
          <a:custGeom>
            <a:avLst/>
            <a:gdLst/>
            <a:ahLst/>
            <a:cxnLst/>
            <a:rect l="l" t="t" r="r" b="b"/>
            <a:pathLst>
              <a:path w="616090" h="924136">
                <a:moveTo>
                  <a:pt x="0" y="0"/>
                </a:moveTo>
                <a:lnTo>
                  <a:pt x="616090" y="0"/>
                </a:lnTo>
                <a:lnTo>
                  <a:pt x="616090" y="924136"/>
                </a:lnTo>
                <a:lnTo>
                  <a:pt x="0" y="924136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2" name="Freeform 62"/>
          <p:cNvSpPr/>
          <p:nvPr/>
        </p:nvSpPr>
        <p:spPr>
          <a:xfrm>
            <a:off x="12502526" y="5529982"/>
            <a:ext cx="635140" cy="952711"/>
          </a:xfrm>
          <a:custGeom>
            <a:avLst/>
            <a:gdLst/>
            <a:ahLst/>
            <a:cxnLst/>
            <a:rect l="l" t="t" r="r" b="b"/>
            <a:pathLst>
              <a:path w="635140" h="952711">
                <a:moveTo>
                  <a:pt x="0" y="0"/>
                </a:moveTo>
                <a:lnTo>
                  <a:pt x="635140" y="0"/>
                </a:lnTo>
                <a:lnTo>
                  <a:pt x="635140" y="952711"/>
                </a:lnTo>
                <a:lnTo>
                  <a:pt x="0" y="95271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3" name="Freeform 63"/>
          <p:cNvSpPr/>
          <p:nvPr/>
        </p:nvSpPr>
        <p:spPr>
          <a:xfrm>
            <a:off x="12521576" y="6973034"/>
            <a:ext cx="616090" cy="924136"/>
          </a:xfrm>
          <a:custGeom>
            <a:avLst/>
            <a:gdLst/>
            <a:ahLst/>
            <a:cxnLst/>
            <a:rect l="l" t="t" r="r" b="b"/>
            <a:pathLst>
              <a:path w="616090" h="924136">
                <a:moveTo>
                  <a:pt x="0" y="0"/>
                </a:moveTo>
                <a:lnTo>
                  <a:pt x="616090" y="0"/>
                </a:lnTo>
                <a:lnTo>
                  <a:pt x="616090" y="924135"/>
                </a:lnTo>
                <a:lnTo>
                  <a:pt x="0" y="924135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4" name="Freeform 64"/>
          <p:cNvSpPr/>
          <p:nvPr/>
        </p:nvSpPr>
        <p:spPr>
          <a:xfrm>
            <a:off x="12540626" y="8818962"/>
            <a:ext cx="597040" cy="895561"/>
          </a:xfrm>
          <a:custGeom>
            <a:avLst/>
            <a:gdLst/>
            <a:ahLst/>
            <a:cxnLst/>
            <a:rect l="l" t="t" r="r" b="b"/>
            <a:pathLst>
              <a:path w="597040" h="895561">
                <a:moveTo>
                  <a:pt x="0" y="0"/>
                </a:moveTo>
                <a:lnTo>
                  <a:pt x="597040" y="0"/>
                </a:lnTo>
                <a:lnTo>
                  <a:pt x="597040" y="895561"/>
                </a:lnTo>
                <a:lnTo>
                  <a:pt x="0" y="89556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79" name="Audio 78">
            <a:extLst>
              <a:ext uri="{FF2B5EF4-FFF2-40B4-BE49-F238E27FC236}">
                <a16:creationId xmlns:a16="http://schemas.microsoft.com/office/drawing/2014/main" id="{0836EF64-10C5-BE79-B2BA-2BE945F194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127"/>
    </mc:Choice>
    <mc:Fallback>
      <p:transition spd="slow" advTm="15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757073" y="4431029"/>
            <a:ext cx="4963091" cy="4056520"/>
            <a:chOff x="0" y="0"/>
            <a:chExt cx="1980108" cy="161841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80108" cy="1618416"/>
            </a:xfrm>
            <a:custGeom>
              <a:avLst/>
              <a:gdLst/>
              <a:ahLst/>
              <a:cxnLst/>
              <a:rect l="l" t="t" r="r" b="b"/>
              <a:pathLst>
                <a:path w="1980108" h="1618416">
                  <a:moveTo>
                    <a:pt x="46797" y="0"/>
                  </a:moveTo>
                  <a:lnTo>
                    <a:pt x="1933311" y="0"/>
                  </a:lnTo>
                  <a:cubicBezTo>
                    <a:pt x="1959156" y="0"/>
                    <a:pt x="1980108" y="20952"/>
                    <a:pt x="1980108" y="46797"/>
                  </a:cubicBezTo>
                  <a:lnTo>
                    <a:pt x="1980108" y="1571619"/>
                  </a:lnTo>
                  <a:cubicBezTo>
                    <a:pt x="1980108" y="1597464"/>
                    <a:pt x="1959156" y="1618416"/>
                    <a:pt x="1933311" y="1618416"/>
                  </a:cubicBezTo>
                  <a:lnTo>
                    <a:pt x="46797" y="1618416"/>
                  </a:lnTo>
                  <a:cubicBezTo>
                    <a:pt x="20952" y="1618416"/>
                    <a:pt x="0" y="1597464"/>
                    <a:pt x="0" y="1571619"/>
                  </a:cubicBezTo>
                  <a:lnTo>
                    <a:pt x="0" y="46797"/>
                  </a:lnTo>
                  <a:cubicBezTo>
                    <a:pt x="0" y="20952"/>
                    <a:pt x="20952" y="0"/>
                    <a:pt x="46797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57150"/>
              <a:ext cx="1980108" cy="15612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19"/>
                </a:lnSpc>
              </a:pPr>
              <a:r>
                <a:rPr lang="en-US" sz="3999" b="1" spc="283" dirty="0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3 </a:t>
              </a:r>
              <a:r>
                <a:rPr lang="en-US" sz="3999" b="1" spc="283" dirty="0" err="1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enseignements</a:t>
              </a:r>
              <a:r>
                <a:rPr lang="en-US" sz="3999" b="1" spc="283" dirty="0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de </a:t>
              </a:r>
              <a:r>
                <a:rPr lang="en-US" sz="3999" b="1" spc="283" dirty="0" err="1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spécialité</a:t>
              </a:r>
              <a:r>
                <a:rPr lang="en-US" sz="3999" b="1" spc="283" dirty="0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3999" b="1" spc="283" dirty="0" err="1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à</a:t>
              </a:r>
              <a:r>
                <a:rPr lang="en-US" sz="3999" b="1" spc="283" dirty="0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3999" b="1" spc="283" dirty="0" err="1">
                  <a:solidFill>
                    <a:schemeClr val="tx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choisir</a:t>
              </a:r>
              <a:endParaRPr lang="en-US" sz="3999" b="1" spc="283" dirty="0">
                <a:solidFill>
                  <a:schemeClr val="tx2">
                    <a:lumMod val="50000"/>
                  </a:schemeClr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endParaR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14796" y="401211"/>
            <a:ext cx="17258409" cy="1578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708"/>
              </a:lnSpc>
              <a:spcBef>
                <a:spcPct val="0"/>
              </a:spcBef>
            </a:pPr>
            <a:r>
              <a:rPr lang="en-US" sz="9701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2NDE GT : CE QUE VOUS DEVEZ CHOISIR CETTE ANNÉE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24805" y="4093971"/>
            <a:ext cx="3827629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Voie générale 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6653615" y="4431029"/>
            <a:ext cx="4980770" cy="4056520"/>
            <a:chOff x="0" y="0"/>
            <a:chExt cx="1987161" cy="161841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87161" cy="1618416"/>
            </a:xfrm>
            <a:custGeom>
              <a:avLst/>
              <a:gdLst/>
              <a:ahLst/>
              <a:cxnLst/>
              <a:rect l="l" t="t" r="r" b="b"/>
              <a:pathLst>
                <a:path w="1987161" h="1618416">
                  <a:moveTo>
                    <a:pt x="46631" y="0"/>
                  </a:moveTo>
                  <a:lnTo>
                    <a:pt x="1940530" y="0"/>
                  </a:lnTo>
                  <a:cubicBezTo>
                    <a:pt x="1966284" y="0"/>
                    <a:pt x="1987161" y="20877"/>
                    <a:pt x="1987161" y="46631"/>
                  </a:cubicBezTo>
                  <a:lnTo>
                    <a:pt x="1987161" y="1571785"/>
                  </a:lnTo>
                  <a:cubicBezTo>
                    <a:pt x="1987161" y="1597539"/>
                    <a:pt x="1966284" y="1618416"/>
                    <a:pt x="1940530" y="1618416"/>
                  </a:cubicBezTo>
                  <a:lnTo>
                    <a:pt x="46631" y="1618416"/>
                  </a:lnTo>
                  <a:cubicBezTo>
                    <a:pt x="34264" y="1618416"/>
                    <a:pt x="22403" y="1613503"/>
                    <a:pt x="13658" y="1604758"/>
                  </a:cubicBezTo>
                  <a:cubicBezTo>
                    <a:pt x="4913" y="1596013"/>
                    <a:pt x="0" y="1584152"/>
                    <a:pt x="0" y="1571785"/>
                  </a:cubicBezTo>
                  <a:lnTo>
                    <a:pt x="0" y="46631"/>
                  </a:lnTo>
                  <a:cubicBezTo>
                    <a:pt x="0" y="20877"/>
                    <a:pt x="20877" y="0"/>
                    <a:pt x="46631" y="0"/>
                  </a:cubicBezTo>
                  <a:close/>
                </a:path>
              </a:pathLst>
            </a:custGeom>
            <a:solidFill>
              <a:srgbClr val="F7BB9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47625"/>
              <a:ext cx="1987161" cy="15707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Une </a:t>
              </a:r>
              <a:r>
                <a:rPr lang="en-US" sz="2800" b="1" spc="198" dirty="0" err="1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série</a:t>
              </a:r>
              <a:r>
                <a:rPr lang="en-US" sz="2800" b="1" spc="198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2800" b="1" spc="198" dirty="0" err="1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à</a:t>
              </a:r>
              <a:r>
                <a:rPr lang="en-US" sz="2800" b="1" spc="198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2800" b="1" spc="198" dirty="0" err="1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choisir</a:t>
              </a:r>
              <a:r>
                <a:rPr lang="en-US" sz="2800" b="1" spc="198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: STMG, STI2D, ST2S, STL, STD2A, STAV, STHR, S2TDM</a:t>
              </a:r>
            </a:p>
            <a:p>
              <a:pPr algn="ctr">
                <a:lnSpc>
                  <a:spcPts val="2884"/>
                </a:lnSpc>
              </a:pPr>
              <a:endParaRPr lang="en-US" sz="2800" b="1" spc="198" dirty="0">
                <a:solidFill>
                  <a:schemeClr val="accent6">
                    <a:lumMod val="50000"/>
                  </a:schemeClr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endParaRPr>
            </a:p>
            <a:p>
              <a:pPr algn="ctr">
                <a:lnSpc>
                  <a:spcPts val="2060"/>
                </a:lnSpc>
              </a:pPr>
              <a:r>
                <a:rPr lang="en-US" sz="2000" b="1" spc="142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+ 1enseignement de </a:t>
              </a:r>
              <a:r>
                <a:rPr lang="en-US" sz="2000" b="1" spc="142" dirty="0" err="1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spécialité</a:t>
              </a:r>
              <a:r>
                <a:rPr lang="en-US" sz="2000" b="1" spc="142" dirty="0">
                  <a:solidFill>
                    <a:schemeClr val="accent6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pour STL, STAV et S2TMD 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565096" y="4431029"/>
            <a:ext cx="4980770" cy="4104887"/>
            <a:chOff x="0" y="0"/>
            <a:chExt cx="1987161" cy="163771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987161" cy="1637713"/>
            </a:xfrm>
            <a:custGeom>
              <a:avLst/>
              <a:gdLst/>
              <a:ahLst/>
              <a:cxnLst/>
              <a:rect l="l" t="t" r="r" b="b"/>
              <a:pathLst>
                <a:path w="1987161" h="1637713">
                  <a:moveTo>
                    <a:pt x="46631" y="0"/>
                  </a:moveTo>
                  <a:lnTo>
                    <a:pt x="1940530" y="0"/>
                  </a:lnTo>
                  <a:cubicBezTo>
                    <a:pt x="1966284" y="0"/>
                    <a:pt x="1987161" y="20877"/>
                    <a:pt x="1987161" y="46631"/>
                  </a:cubicBezTo>
                  <a:lnTo>
                    <a:pt x="1987161" y="1591082"/>
                  </a:lnTo>
                  <a:cubicBezTo>
                    <a:pt x="1987161" y="1603449"/>
                    <a:pt x="1982248" y="1615310"/>
                    <a:pt x="1973503" y="1624055"/>
                  </a:cubicBezTo>
                  <a:cubicBezTo>
                    <a:pt x="1964758" y="1632800"/>
                    <a:pt x="1952897" y="1637713"/>
                    <a:pt x="1940530" y="1637713"/>
                  </a:cubicBezTo>
                  <a:lnTo>
                    <a:pt x="46631" y="1637713"/>
                  </a:lnTo>
                  <a:cubicBezTo>
                    <a:pt x="20877" y="1637713"/>
                    <a:pt x="0" y="1616836"/>
                    <a:pt x="0" y="1591082"/>
                  </a:cubicBezTo>
                  <a:lnTo>
                    <a:pt x="0" y="46631"/>
                  </a:lnTo>
                  <a:cubicBezTo>
                    <a:pt x="0" y="20877"/>
                    <a:pt x="20877" y="0"/>
                    <a:pt x="46631" y="0"/>
                  </a:cubicBezTo>
                  <a:close/>
                </a:path>
              </a:pathLst>
            </a:custGeom>
            <a:solidFill>
              <a:srgbClr val="FFD2CC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47625"/>
              <a:ext cx="1987161" cy="15900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08"/>
                </a:lnSpc>
              </a:pPr>
              <a:r>
                <a:rPr lang="en-US" sz="3600" b="1" spc="255" dirty="0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Une </a:t>
              </a:r>
              <a:r>
                <a:rPr lang="en-US" sz="3600" b="1" spc="255" dirty="0" err="1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spécialité</a:t>
              </a:r>
              <a:r>
                <a:rPr lang="en-US" sz="3600" b="1" spc="255" dirty="0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3600" b="1" spc="255" dirty="0" err="1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à</a:t>
              </a:r>
              <a:r>
                <a:rPr lang="en-US" sz="3600" b="1" spc="255" dirty="0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3600" b="1" spc="255" dirty="0" err="1">
                  <a:solidFill>
                    <a:schemeClr val="accent2">
                      <a:lumMod val="50000"/>
                    </a:schemeClr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choisir</a:t>
              </a:r>
              <a:endParaRPr lang="en-US" sz="3600" b="1" spc="255" dirty="0">
                <a:solidFill>
                  <a:schemeClr val="accent2">
                    <a:lumMod val="50000"/>
                  </a:schemeClr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5521730" y="1980187"/>
            <a:ext cx="8002334" cy="1257781"/>
            <a:chOff x="0" y="0"/>
            <a:chExt cx="2107611" cy="33126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107611" cy="331267"/>
            </a:xfrm>
            <a:custGeom>
              <a:avLst/>
              <a:gdLst/>
              <a:ahLst/>
              <a:cxnLst/>
              <a:rect l="l" t="t" r="r" b="b"/>
              <a:pathLst>
                <a:path w="2107611" h="331267">
                  <a:moveTo>
                    <a:pt x="49340" y="0"/>
                  </a:moveTo>
                  <a:lnTo>
                    <a:pt x="2058270" y="0"/>
                  </a:lnTo>
                  <a:cubicBezTo>
                    <a:pt x="2085520" y="0"/>
                    <a:pt x="2107611" y="22090"/>
                    <a:pt x="2107611" y="49340"/>
                  </a:cubicBezTo>
                  <a:lnTo>
                    <a:pt x="2107611" y="281927"/>
                  </a:lnTo>
                  <a:cubicBezTo>
                    <a:pt x="2107611" y="309177"/>
                    <a:pt x="2085520" y="331267"/>
                    <a:pt x="2058270" y="331267"/>
                  </a:cubicBezTo>
                  <a:lnTo>
                    <a:pt x="49340" y="331267"/>
                  </a:lnTo>
                  <a:cubicBezTo>
                    <a:pt x="22090" y="331267"/>
                    <a:pt x="0" y="309177"/>
                    <a:pt x="0" y="281927"/>
                  </a:cubicBezTo>
                  <a:lnTo>
                    <a:pt x="0" y="49340"/>
                  </a:lnTo>
                  <a:cubicBezTo>
                    <a:pt x="0" y="22090"/>
                    <a:pt x="22090" y="0"/>
                    <a:pt x="49340" y="0"/>
                  </a:cubicBezTo>
                  <a:close/>
                </a:path>
              </a:pathLst>
            </a:custGeom>
            <a:solidFill>
              <a:srgbClr val="D6C2F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9525"/>
              <a:ext cx="2107611" cy="3217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 b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Une voie d’orientation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941900" y="4093971"/>
            <a:ext cx="4404200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Voie technologique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720922" y="4093971"/>
            <a:ext cx="4688372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Voie professionnelle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921059" y="6122231"/>
            <a:ext cx="4404200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OU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927419" y="6122231"/>
            <a:ext cx="4404200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OU</a:t>
            </a:r>
          </a:p>
        </p:txBody>
      </p:sp>
      <p:sp>
        <p:nvSpPr>
          <p:cNvPr id="21" name="AutoShape 21"/>
          <p:cNvSpPr/>
          <p:nvPr/>
        </p:nvSpPr>
        <p:spPr>
          <a:xfrm flipH="1">
            <a:off x="5720165" y="2945467"/>
            <a:ext cx="1227253" cy="903004"/>
          </a:xfrm>
          <a:prstGeom prst="line">
            <a:avLst/>
          </a:prstGeom>
          <a:ln w="38100" cap="flat">
            <a:solidFill>
              <a:srgbClr val="000000"/>
            </a:solidFill>
            <a:prstDash val="sysDot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22" name="AutoShape 22"/>
          <p:cNvSpPr/>
          <p:nvPr/>
        </p:nvSpPr>
        <p:spPr>
          <a:xfrm>
            <a:off x="12142989" y="2958938"/>
            <a:ext cx="946786" cy="889534"/>
          </a:xfrm>
          <a:prstGeom prst="line">
            <a:avLst/>
          </a:prstGeom>
          <a:ln w="38100" cap="flat">
            <a:solidFill>
              <a:srgbClr val="000000"/>
            </a:solidFill>
            <a:prstDash val="sysDot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23" name="AutoShape 23"/>
          <p:cNvSpPr/>
          <p:nvPr/>
        </p:nvSpPr>
        <p:spPr>
          <a:xfrm>
            <a:off x="9513372" y="2959266"/>
            <a:ext cx="19050" cy="1104817"/>
          </a:xfrm>
          <a:prstGeom prst="line">
            <a:avLst/>
          </a:prstGeom>
          <a:ln w="38100" cap="flat">
            <a:solidFill>
              <a:srgbClr val="000000"/>
            </a:solidFill>
            <a:prstDash val="sysDot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24" name="TextBox 24"/>
          <p:cNvSpPr txBox="1"/>
          <p:nvPr/>
        </p:nvSpPr>
        <p:spPr>
          <a:xfrm>
            <a:off x="745859" y="9153525"/>
            <a:ext cx="16796283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+ vous devez préciser les établissements que vous souhaitez demander </a:t>
            </a:r>
          </a:p>
        </p:txBody>
      </p:sp>
      <p:pic>
        <p:nvPicPr>
          <p:cNvPr id="41" name="Audio 40">
            <a:extLst>
              <a:ext uri="{FF2B5EF4-FFF2-40B4-BE49-F238E27FC236}">
                <a16:creationId xmlns:a16="http://schemas.microsoft.com/office/drawing/2014/main" id="{C4E44413-3122-1E4E-23E2-F329C9DFF8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785"/>
    </mc:Choice>
    <mc:Fallback>
      <p:transition spd="slow" advTm="487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298478" y="-3982453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-301990" y="-104775"/>
            <a:ext cx="18589990" cy="1683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625"/>
              </a:lnSpc>
              <a:spcBef>
                <a:spcPct val="0"/>
              </a:spcBef>
            </a:pPr>
            <a:r>
              <a:rPr lang="en-US" sz="104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LE CALENDRIER DE L’ORIENTATION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028700" y="2718806"/>
            <a:ext cx="16398281" cy="3110493"/>
            <a:chOff x="0" y="0"/>
            <a:chExt cx="21864375" cy="288588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768281" cy="2885880"/>
            </a:xfrm>
            <a:custGeom>
              <a:avLst/>
              <a:gdLst/>
              <a:ahLst/>
              <a:cxnLst/>
              <a:rect l="l" t="t" r="r" b="b"/>
              <a:pathLst>
                <a:path w="19768281" h="2885880">
                  <a:moveTo>
                    <a:pt x="0" y="0"/>
                  </a:moveTo>
                  <a:lnTo>
                    <a:pt x="19768281" y="0"/>
                  </a:lnTo>
                  <a:lnTo>
                    <a:pt x="19768281" y="2885880"/>
                  </a:lnTo>
                  <a:lnTo>
                    <a:pt x="0" y="28858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2962369" y="642587"/>
              <a:ext cx="18902006" cy="21405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1"/>
                </a:lnSpc>
              </a:pP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Souhaits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d’enseignements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spécialité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pour la 1ère Générale</a:t>
              </a:r>
            </a:p>
            <a:p>
              <a:pPr algn="l">
                <a:lnSpc>
                  <a:spcPts val="3191"/>
                </a:lnSpc>
              </a:pP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Souhaits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série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pour la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voie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technologique</a:t>
              </a:r>
              <a:endParaRPr lang="en-US" sz="2099" b="1" spc="67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lvl="0" indent="0" algn="l">
                <a:lnSpc>
                  <a:spcPts val="3191"/>
                </a:lnSpc>
                <a:spcBef>
                  <a:spcPct val="0"/>
                </a:spcBef>
              </a:pP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Le conseil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classe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émet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des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avis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sur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l’orientation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demandée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et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formule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des </a:t>
              </a:r>
            </a:p>
            <a:p>
              <a:pPr marL="0" lvl="0" indent="0" algn="l">
                <a:lnSpc>
                  <a:spcPts val="3191"/>
                </a:lnSpc>
                <a:spcBef>
                  <a:spcPct val="0"/>
                </a:spcBef>
              </a:pP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recommandations</a:t>
              </a:r>
              <a:endParaRPr lang="en-US" sz="2099" b="1" spc="67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192066" y="6784588"/>
            <a:ext cx="16067234" cy="1626695"/>
            <a:chOff x="0" y="0"/>
            <a:chExt cx="21422979" cy="216892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9544707" cy="2168926"/>
            </a:xfrm>
            <a:custGeom>
              <a:avLst/>
              <a:gdLst/>
              <a:ahLst/>
              <a:cxnLst/>
              <a:rect l="l" t="t" r="r" b="b"/>
              <a:pathLst>
                <a:path w="19544707" h="2168926">
                  <a:moveTo>
                    <a:pt x="0" y="0"/>
                  </a:moveTo>
                  <a:lnTo>
                    <a:pt x="19544707" y="0"/>
                  </a:lnTo>
                  <a:lnTo>
                    <a:pt x="19544707" y="2168926"/>
                  </a:lnTo>
                  <a:lnTo>
                    <a:pt x="0" y="21689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520973" y="284109"/>
              <a:ext cx="18902006" cy="15934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1"/>
                </a:lnSpc>
              </a:pP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Choix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d’enseignements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spécialité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pour la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classe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 1ère Générale</a:t>
              </a:r>
            </a:p>
            <a:p>
              <a:pPr algn="l">
                <a:lnSpc>
                  <a:spcPts val="3191"/>
                </a:lnSpc>
              </a:pP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Choix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série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pour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l’année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 1ère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technologique</a:t>
              </a:r>
              <a:endParaRPr lang="en-US" sz="2099" b="1" spc="67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marL="0" lvl="0" indent="0" algn="l">
                <a:lnSpc>
                  <a:spcPts val="3191"/>
                </a:lnSpc>
                <a:spcBef>
                  <a:spcPct val="0"/>
                </a:spcBef>
              </a:pP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Le conseil de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classe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prononce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la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décision</a:t>
              </a:r>
              <a:r>
                <a:rPr lang="en-US" sz="2099" b="1" spc="67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r>
                <a:rPr lang="en-US" sz="2099" b="1" spc="67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d’orientation</a:t>
              </a:r>
              <a:endParaRPr lang="en-US" sz="2099" b="1" spc="67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29699" y="2381748"/>
            <a:ext cx="16796283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Fin du 1er </a:t>
            </a:r>
            <a:r>
              <a:rPr lang="en-US" sz="3099" b="1" spc="99" dirty="0" err="1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semestre</a:t>
            </a:r>
            <a:r>
              <a:rPr lang="en-US" sz="3099" b="1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: </a:t>
            </a:r>
            <a:r>
              <a:rPr lang="en-US" sz="3099" b="1" u="sng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INTENTIONS D’ORIENTATION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27542" y="6215245"/>
            <a:ext cx="16796283" cy="569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1"/>
              </a:lnSpc>
              <a:spcBef>
                <a:spcPct val="0"/>
              </a:spcBef>
            </a:pPr>
            <a:r>
              <a:rPr lang="en-US" sz="3099" b="1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Fin du 2ème </a:t>
            </a:r>
            <a:r>
              <a:rPr lang="en-US" sz="3099" b="1" spc="99" dirty="0" err="1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semestre</a:t>
            </a:r>
            <a:r>
              <a:rPr lang="en-US" sz="3099" b="1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: </a:t>
            </a:r>
            <a:r>
              <a:rPr lang="en-US" sz="3099" b="1" u="sng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VOEUX DEFINITIFS</a:t>
            </a:r>
            <a:r>
              <a:rPr lang="en-US" sz="3099" b="1" spc="99" dirty="0">
                <a:solidFill>
                  <a:srgbClr val="D13F4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</a:p>
        </p:txBody>
      </p:sp>
      <p:pic>
        <p:nvPicPr>
          <p:cNvPr id="24" name="Audio 23">
            <a:extLst>
              <a:ext uri="{FF2B5EF4-FFF2-40B4-BE49-F238E27FC236}">
                <a16:creationId xmlns:a16="http://schemas.microsoft.com/office/drawing/2014/main" id="{F6C0B697-3CBC-8EB1-EF77-B2D73507DA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515"/>
    </mc:Choice>
    <mc:Fallback>
      <p:transition spd="slow" advTm="325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963194" y="1495863"/>
            <a:ext cx="7296106" cy="7295274"/>
            <a:chOff x="0" y="0"/>
            <a:chExt cx="6350013" cy="6349289"/>
          </a:xfrm>
        </p:grpSpPr>
        <p:sp>
          <p:nvSpPr>
            <p:cNvPr id="4" name="Freeform 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5"/>
              <a:stretch>
                <a:fillRect l="-18839" r="-18839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Freeform 5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3020" y="3926840"/>
            <a:ext cx="9310442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COMMENT CHOISIR ?</a:t>
            </a:r>
          </a:p>
        </p:txBody>
      </p:sp>
      <p:pic>
        <p:nvPicPr>
          <p:cNvPr id="18" name="Audio 17">
            <a:extLst>
              <a:ext uri="{FF2B5EF4-FFF2-40B4-BE49-F238E27FC236}">
                <a16:creationId xmlns:a16="http://schemas.microsoft.com/office/drawing/2014/main" id="{C9927879-A097-DCD2-5F30-6565E0CCD5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19"/>
    </mc:Choice>
    <mc:Fallback>
      <p:transition spd="slow" advTm="10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 rot="5400000">
            <a:off x="7315200" y="5211191"/>
            <a:ext cx="3657600" cy="1090630"/>
          </a:xfrm>
          <a:custGeom>
            <a:avLst/>
            <a:gdLst/>
            <a:ahLst/>
            <a:cxnLst/>
            <a:rect l="l" t="t" r="r" b="b"/>
            <a:pathLst>
              <a:path w="3657600" h="1090630">
                <a:moveTo>
                  <a:pt x="0" y="0"/>
                </a:moveTo>
                <a:lnTo>
                  <a:pt x="3657600" y="0"/>
                </a:lnTo>
                <a:lnTo>
                  <a:pt x="3657600" y="1090630"/>
                </a:lnTo>
                <a:lnTo>
                  <a:pt x="0" y="10906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 rot="1181716">
            <a:off x="13247285" y="4502933"/>
            <a:ext cx="2927848" cy="2381013"/>
          </a:xfrm>
          <a:custGeom>
            <a:avLst/>
            <a:gdLst/>
            <a:ahLst/>
            <a:cxnLst/>
            <a:rect l="l" t="t" r="r" b="b"/>
            <a:pathLst>
              <a:path w="2927848" h="2381013">
                <a:moveTo>
                  <a:pt x="0" y="0"/>
                </a:moveTo>
                <a:lnTo>
                  <a:pt x="2927848" y="0"/>
                </a:lnTo>
                <a:lnTo>
                  <a:pt x="2927848" y="2381013"/>
                </a:lnTo>
                <a:lnTo>
                  <a:pt x="0" y="238101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573249" y="2241377"/>
            <a:ext cx="15141502" cy="1076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74"/>
              </a:lnSpc>
            </a:pPr>
            <a:r>
              <a:rPr lang="en-US" sz="41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Volume horaire des spécialités</a:t>
            </a:r>
          </a:p>
          <a:p>
            <a:pPr marL="0" lvl="0" indent="0" algn="ctr">
              <a:lnSpc>
                <a:spcPts val="3876"/>
              </a:lnSpc>
              <a:spcBef>
                <a:spcPct val="0"/>
              </a:spcBef>
            </a:pPr>
            <a:r>
              <a:rPr lang="en-US" sz="340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(12h pour le bac général / 10h pour le bac technologique)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573249" y="8233410"/>
            <a:ext cx="15141502" cy="1024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979"/>
              </a:lnSpc>
              <a:spcBef>
                <a:spcPct val="0"/>
              </a:spcBef>
            </a:pPr>
            <a:r>
              <a:rPr lang="en-US" sz="6999">
                <a:solidFill>
                  <a:srgbClr val="38B6FF"/>
                </a:solidFill>
                <a:latin typeface="Montserrat"/>
                <a:ea typeface="Montserrat"/>
                <a:cs typeface="Montserrat"/>
                <a:sym typeface="Montserrat"/>
              </a:rPr>
              <a:t>Tenir compte de ses goûts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C4163B3F-7480-46AF-46C3-38AEA88D4F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81"/>
    </mc:Choice>
    <mc:Fallback>
      <p:transition spd="slow" advTm="147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 rot="5400000">
            <a:off x="7315200" y="5211191"/>
            <a:ext cx="3657600" cy="1090630"/>
          </a:xfrm>
          <a:custGeom>
            <a:avLst/>
            <a:gdLst/>
            <a:ahLst/>
            <a:cxnLst/>
            <a:rect l="l" t="t" r="r" b="b"/>
            <a:pathLst>
              <a:path w="3657600" h="1090630">
                <a:moveTo>
                  <a:pt x="0" y="0"/>
                </a:moveTo>
                <a:lnTo>
                  <a:pt x="3657600" y="0"/>
                </a:lnTo>
                <a:lnTo>
                  <a:pt x="3657600" y="1090630"/>
                </a:lnTo>
                <a:lnTo>
                  <a:pt x="0" y="10906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 rot="366867">
            <a:off x="12945928" y="1008548"/>
            <a:ext cx="4816907" cy="3652091"/>
          </a:xfrm>
          <a:custGeom>
            <a:avLst/>
            <a:gdLst/>
            <a:ahLst/>
            <a:cxnLst/>
            <a:rect l="l" t="t" r="r" b="b"/>
            <a:pathLst>
              <a:path w="4816907" h="3652091">
                <a:moveTo>
                  <a:pt x="0" y="0"/>
                </a:moveTo>
                <a:lnTo>
                  <a:pt x="4816906" y="0"/>
                </a:lnTo>
                <a:lnTo>
                  <a:pt x="4816906" y="3652091"/>
                </a:lnTo>
                <a:lnTo>
                  <a:pt x="0" y="365209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573249" y="2241377"/>
            <a:ext cx="15141502" cy="593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4"/>
              </a:lnSpc>
              <a:spcBef>
                <a:spcPct val="0"/>
              </a:spcBef>
            </a:pPr>
            <a:r>
              <a:rPr lang="en-US" sz="41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Objectif réussite au BAC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573249" y="8233410"/>
            <a:ext cx="15141502" cy="1024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979"/>
              </a:lnSpc>
              <a:spcBef>
                <a:spcPct val="0"/>
              </a:spcBef>
            </a:pPr>
            <a:r>
              <a:rPr lang="en-US" sz="6999">
                <a:solidFill>
                  <a:srgbClr val="38B6FF"/>
                </a:solidFill>
                <a:latin typeface="Montserrat"/>
                <a:ea typeface="Montserrat"/>
                <a:cs typeface="Montserrat"/>
                <a:sym typeface="Montserrat"/>
              </a:rPr>
              <a:t>Tenir compte de ses points forts</a:t>
            </a:r>
          </a:p>
        </p:txBody>
      </p:sp>
      <p:pic>
        <p:nvPicPr>
          <p:cNvPr id="21" name="Audio 20">
            <a:extLst>
              <a:ext uri="{FF2B5EF4-FFF2-40B4-BE49-F238E27FC236}">
                <a16:creationId xmlns:a16="http://schemas.microsoft.com/office/drawing/2014/main" id="{FD690F00-70B6-3398-1806-AD7CBAF46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37"/>
    </mc:Choice>
    <mc:Fallback>
      <p:transition spd="slow" advTm="104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2791174" y="245652"/>
            <a:ext cx="12705652" cy="9795696"/>
          </a:xfrm>
          <a:custGeom>
            <a:avLst/>
            <a:gdLst/>
            <a:ahLst/>
            <a:cxnLst/>
            <a:rect l="l" t="t" r="r" b="b"/>
            <a:pathLst>
              <a:path w="12705652" h="9795696">
                <a:moveTo>
                  <a:pt x="0" y="0"/>
                </a:moveTo>
                <a:lnTo>
                  <a:pt x="12705652" y="0"/>
                </a:lnTo>
                <a:lnTo>
                  <a:pt x="12705652" y="9795696"/>
                </a:lnTo>
                <a:lnTo>
                  <a:pt x="0" y="97956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45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24" name="Audio 23">
            <a:extLst>
              <a:ext uri="{FF2B5EF4-FFF2-40B4-BE49-F238E27FC236}">
                <a16:creationId xmlns:a16="http://schemas.microsoft.com/office/drawing/2014/main" id="{2C533B6E-4423-CCE5-F78B-FFAAC2D4C8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886"/>
    </mc:Choice>
    <mc:Fallback>
      <p:transition spd="slow" advTm="238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5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 rot="5400000">
            <a:off x="7315200" y="5211191"/>
            <a:ext cx="3657600" cy="1090630"/>
          </a:xfrm>
          <a:custGeom>
            <a:avLst/>
            <a:gdLst/>
            <a:ahLst/>
            <a:cxnLst/>
            <a:rect l="l" t="t" r="r" b="b"/>
            <a:pathLst>
              <a:path w="3657600" h="1090630">
                <a:moveTo>
                  <a:pt x="0" y="0"/>
                </a:moveTo>
                <a:lnTo>
                  <a:pt x="3657600" y="0"/>
                </a:lnTo>
                <a:lnTo>
                  <a:pt x="3657600" y="1090630"/>
                </a:lnTo>
                <a:lnTo>
                  <a:pt x="0" y="109063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11544300" y="2212802"/>
            <a:ext cx="5715000" cy="4114800"/>
          </a:xfrm>
          <a:custGeom>
            <a:avLst/>
            <a:gdLst/>
            <a:ahLst/>
            <a:cxnLst/>
            <a:rect l="l" t="t" r="r" b="b"/>
            <a:pathLst>
              <a:path w="5715000" h="4114800">
                <a:moveTo>
                  <a:pt x="0" y="0"/>
                </a:moveTo>
                <a:lnTo>
                  <a:pt x="5715000" y="0"/>
                </a:lnTo>
                <a:lnTo>
                  <a:pt x="57150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>
          <a:xfrm>
            <a:off x="16714751" y="290983"/>
            <a:ext cx="1419436" cy="2205338"/>
          </a:xfrm>
          <a:custGeom>
            <a:avLst/>
            <a:gdLst/>
            <a:ahLst/>
            <a:cxnLst/>
            <a:rect l="l" t="t" r="r" b="b"/>
            <a:pathLst>
              <a:path w="1419436" h="2205338">
                <a:moveTo>
                  <a:pt x="0" y="0"/>
                </a:moveTo>
                <a:lnTo>
                  <a:pt x="1419436" y="0"/>
                </a:lnTo>
                <a:lnTo>
                  <a:pt x="1419436" y="2205338"/>
                </a:lnTo>
                <a:lnTo>
                  <a:pt x="0" y="220533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TextBox 8"/>
          <p:cNvSpPr txBox="1"/>
          <p:nvPr/>
        </p:nvSpPr>
        <p:spPr>
          <a:xfrm>
            <a:off x="1573249" y="2241377"/>
            <a:ext cx="15141502" cy="593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4"/>
              </a:lnSpc>
              <a:spcBef>
                <a:spcPct val="0"/>
              </a:spcBef>
            </a:pPr>
            <a:r>
              <a:rPr lang="en-US" sz="41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Objectif poursuite d’études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73249" y="8233410"/>
            <a:ext cx="15141502" cy="1024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979"/>
              </a:lnSpc>
              <a:spcBef>
                <a:spcPct val="0"/>
              </a:spcBef>
            </a:pPr>
            <a:r>
              <a:rPr lang="en-US" sz="6999">
                <a:solidFill>
                  <a:srgbClr val="38B6FF"/>
                </a:solidFill>
                <a:latin typeface="Montserrat"/>
                <a:ea typeface="Montserrat"/>
                <a:cs typeface="Montserrat"/>
                <a:sym typeface="Montserrat"/>
              </a:rPr>
              <a:t>Tenir compte de ses projets</a:t>
            </a:r>
          </a:p>
        </p:txBody>
      </p:sp>
      <p:pic>
        <p:nvPicPr>
          <p:cNvPr id="28" name="Audio 27">
            <a:extLst>
              <a:ext uri="{FF2B5EF4-FFF2-40B4-BE49-F238E27FC236}">
                <a16:creationId xmlns:a16="http://schemas.microsoft.com/office/drawing/2014/main" id="{85AB372B-D8C1-793C-7AC6-57AB997ED2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96"/>
    </mc:Choice>
    <mc:Fallback>
      <p:transition spd="slow" advTm="114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963194" y="1495863"/>
            <a:ext cx="7296106" cy="7295274"/>
            <a:chOff x="0" y="0"/>
            <a:chExt cx="6350013" cy="6349289"/>
          </a:xfrm>
        </p:grpSpPr>
        <p:sp>
          <p:nvSpPr>
            <p:cNvPr id="4" name="Freeform 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5"/>
              <a:stretch>
                <a:fillRect l="-19922" r="-19922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Freeform 5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453020" y="3926840"/>
            <a:ext cx="9310442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POUR VOUS AIDER...</a:t>
            </a:r>
          </a:p>
        </p:txBody>
      </p:sp>
      <p:pic>
        <p:nvPicPr>
          <p:cNvPr id="34" name="Audio 33">
            <a:extLst>
              <a:ext uri="{FF2B5EF4-FFF2-40B4-BE49-F238E27FC236}">
                <a16:creationId xmlns:a16="http://schemas.microsoft.com/office/drawing/2014/main" id="{5E9F7330-B523-52C7-845A-BC1611A6BE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50"/>
    </mc:Choice>
    <mc:Fallback>
      <p:transition spd="slow" advTm="8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4488779" y="176992"/>
            <a:ext cx="9310442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S’INFORMER 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8732" y="2938261"/>
            <a:ext cx="17790537" cy="6283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Les conferences-orientation au lycée H.MATISSE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Site internet des 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établissements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(onglet : 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nos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formations)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Les </a:t>
            </a: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Journées</a:t>
            </a: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Portes</a:t>
            </a: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Ouvertes des </a:t>
            </a: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établissements</a:t>
            </a:r>
            <a:endParaRPr lang="en-US" sz="4300" dirty="0">
              <a:solidFill>
                <a:srgbClr val="5252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Les mini-stages (immersions)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www.horizons21.fr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www.onisep.fr</a:t>
            </a:r>
            <a:endParaRPr lang="en-US" sz="4300" dirty="0">
              <a:solidFill>
                <a:schemeClr val="accent6">
                  <a:lumMod val="60000"/>
                  <a:lumOff val="40000"/>
                </a:schemeClr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www.parcoursup.fr</a:t>
            </a:r>
            <a:endParaRPr lang="en-US" sz="4300" dirty="0">
              <a:solidFill>
                <a:srgbClr val="5252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Espace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orientation 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ligne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et sur place au CDI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Centre </a:t>
            </a: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d’Information</a:t>
            </a: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et </a:t>
            </a:r>
            <a:r>
              <a:rPr lang="en-US" sz="43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d’Orientation</a:t>
            </a:r>
            <a:r>
              <a:rPr lang="en-US" sz="43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(CIO)</a:t>
            </a:r>
          </a:p>
          <a:p>
            <a:pPr marL="928374" lvl="1" indent="-464187" algn="l">
              <a:lnSpc>
                <a:spcPts val="4902"/>
              </a:lnSpc>
              <a:buFont typeface="Arial"/>
              <a:buChar char="•"/>
            </a:pP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ENT du lycée, 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rubrique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“</a:t>
            </a:r>
            <a:r>
              <a:rPr lang="en-US" sz="43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s’orienter</a:t>
            </a:r>
            <a:r>
              <a:rPr lang="en-US" sz="43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 au lycée” </a:t>
            </a:r>
          </a:p>
        </p:txBody>
      </p:sp>
      <p:pic>
        <p:nvPicPr>
          <p:cNvPr id="30" name="Audio 29">
            <a:extLst>
              <a:ext uri="{FF2B5EF4-FFF2-40B4-BE49-F238E27FC236}">
                <a16:creationId xmlns:a16="http://schemas.microsoft.com/office/drawing/2014/main" id="{CDB38CAB-0490-3640-F542-49F1833557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583"/>
    </mc:Choice>
    <mc:Fallback>
      <p:transition spd="slow" advTm="565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963194" y="1495863"/>
            <a:ext cx="7296106" cy="7295274"/>
            <a:chOff x="0" y="0"/>
            <a:chExt cx="6350013" cy="6349289"/>
          </a:xfrm>
        </p:grpSpPr>
        <p:sp>
          <p:nvSpPr>
            <p:cNvPr id="4" name="Freeform 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5"/>
              <a:stretch>
                <a:fillRect t="-5" b="-5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418451" y="3926840"/>
            <a:ext cx="7345741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QUELS CHOIX ?</a:t>
            </a:r>
          </a:p>
        </p:txBody>
      </p:sp>
      <p:sp>
        <p:nvSpPr>
          <p:cNvPr id="6" name="Freeform 6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39" name="Audio 38">
            <a:extLst>
              <a:ext uri="{FF2B5EF4-FFF2-40B4-BE49-F238E27FC236}">
                <a16:creationId xmlns:a16="http://schemas.microsoft.com/office/drawing/2014/main" id="{A4E4BBF6-D3DA-73E1-F1FA-CB12298AE1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4"/>
    </mc:Choice>
    <mc:Fallback xmlns="">
      <p:transition spd="slow" advTm="99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5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3531730" y="551657"/>
            <a:ext cx="11830835" cy="9183686"/>
          </a:xfrm>
          <a:custGeom>
            <a:avLst/>
            <a:gdLst/>
            <a:ahLst/>
            <a:cxnLst/>
            <a:rect l="l" t="t" r="r" b="b"/>
            <a:pathLst>
              <a:path w="11830835" h="9183686">
                <a:moveTo>
                  <a:pt x="0" y="0"/>
                </a:moveTo>
                <a:lnTo>
                  <a:pt x="11830835" y="0"/>
                </a:lnTo>
                <a:lnTo>
                  <a:pt x="11830835" y="9183686"/>
                </a:lnTo>
                <a:lnTo>
                  <a:pt x="0" y="91836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21" name="Audio 20">
            <a:extLst>
              <a:ext uri="{FF2B5EF4-FFF2-40B4-BE49-F238E27FC236}">
                <a16:creationId xmlns:a16="http://schemas.microsoft.com/office/drawing/2014/main" id="{5C569F7D-B56B-E485-1D23-258BEE1199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11"/>
    </mc:Choice>
    <mc:Fallback>
      <p:transition spd="slow" advTm="16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2564426" y="1227875"/>
            <a:ext cx="13765443" cy="8706643"/>
          </a:xfrm>
          <a:custGeom>
            <a:avLst/>
            <a:gdLst/>
            <a:ahLst/>
            <a:cxnLst/>
            <a:rect l="l" t="t" r="r" b="b"/>
            <a:pathLst>
              <a:path w="13765443" h="8706643">
                <a:moveTo>
                  <a:pt x="0" y="0"/>
                </a:moveTo>
                <a:lnTo>
                  <a:pt x="13765443" y="0"/>
                </a:lnTo>
                <a:lnTo>
                  <a:pt x="13765443" y="8706642"/>
                </a:lnTo>
                <a:lnTo>
                  <a:pt x="0" y="87066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2157728" y="6251770"/>
            <a:ext cx="2471740" cy="772981"/>
          </a:xfrm>
          <a:custGeom>
            <a:avLst/>
            <a:gdLst/>
            <a:ahLst/>
            <a:cxnLst/>
            <a:rect l="l" t="t" r="r" b="b"/>
            <a:pathLst>
              <a:path w="2471740" h="772981">
                <a:moveTo>
                  <a:pt x="0" y="0"/>
                </a:moveTo>
                <a:lnTo>
                  <a:pt x="2471740" y="0"/>
                </a:lnTo>
                <a:lnTo>
                  <a:pt x="2471740" y="772981"/>
                </a:lnTo>
                <a:lnTo>
                  <a:pt x="0" y="7729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2490965" y="35876"/>
            <a:ext cx="13306070" cy="11919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96"/>
              </a:lnSpc>
              <a:spcBef>
                <a:spcPct val="0"/>
              </a:spcBef>
            </a:pPr>
            <a:r>
              <a:rPr lang="en-US" sz="7401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LE BLOG “S’ORIENTER AU LYCÉE”</a:t>
            </a:r>
          </a:p>
        </p:txBody>
      </p:sp>
      <p:sp>
        <p:nvSpPr>
          <p:cNvPr id="8" name="Freeform 8"/>
          <p:cNvSpPr/>
          <p:nvPr/>
        </p:nvSpPr>
        <p:spPr>
          <a:xfrm>
            <a:off x="5085595" y="6277948"/>
            <a:ext cx="2416731" cy="720625"/>
          </a:xfrm>
          <a:custGeom>
            <a:avLst/>
            <a:gdLst/>
            <a:ahLst/>
            <a:cxnLst/>
            <a:rect l="l" t="t" r="r" b="b"/>
            <a:pathLst>
              <a:path w="2416731" h="720625">
                <a:moveTo>
                  <a:pt x="0" y="0"/>
                </a:moveTo>
                <a:lnTo>
                  <a:pt x="2416731" y="0"/>
                </a:lnTo>
                <a:lnTo>
                  <a:pt x="2416731" y="720625"/>
                </a:lnTo>
                <a:lnTo>
                  <a:pt x="0" y="7206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9"/>
          <p:cNvSpPr txBox="1"/>
          <p:nvPr/>
        </p:nvSpPr>
        <p:spPr>
          <a:xfrm>
            <a:off x="7959526" y="6021802"/>
            <a:ext cx="8926305" cy="12519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2"/>
              </a:lnSpc>
            </a:pPr>
            <a:r>
              <a:rPr lang="en-US" sz="4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Accès public </a:t>
            </a:r>
          </a:p>
          <a:p>
            <a:pPr algn="l">
              <a:lnSpc>
                <a:spcPts val="4902"/>
              </a:lnSpc>
            </a:pPr>
            <a:r>
              <a:rPr lang="en-US" sz="4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au blog orientation</a:t>
            </a:r>
          </a:p>
        </p:txBody>
      </p:sp>
      <p:pic>
        <p:nvPicPr>
          <p:cNvPr id="21" name="Audio 20">
            <a:extLst>
              <a:ext uri="{FF2B5EF4-FFF2-40B4-BE49-F238E27FC236}">
                <a16:creationId xmlns:a16="http://schemas.microsoft.com/office/drawing/2014/main" id="{F6200D55-42E8-0BAE-2E71-0E7BC57FEE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020"/>
    </mc:Choice>
    <mc:Fallback>
      <p:transition spd="slow" advTm="240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7699071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2546153" y="176992"/>
            <a:ext cx="13195694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DES OUTILS POUR RÉFLÉCHIR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1C8BCA0-EF96-A8CC-69B1-C526D41D0A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96173" y="-890582"/>
            <a:ext cx="9695652" cy="13720571"/>
          </a:xfrm>
          <a:prstGeom prst="rect">
            <a:avLst/>
          </a:prstGeom>
        </p:spPr>
      </p:pic>
      <p:pic>
        <p:nvPicPr>
          <p:cNvPr id="17" name="Audio 16">
            <a:extLst>
              <a:ext uri="{FF2B5EF4-FFF2-40B4-BE49-F238E27FC236}">
                <a16:creationId xmlns:a16="http://schemas.microsoft.com/office/drawing/2014/main" id="{4522F2BF-59A8-DABC-A83C-80F3E1D098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89"/>
    </mc:Choice>
    <mc:Fallback>
      <p:transition spd="slow" advTm="75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511784" y="-1075647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2" y="0"/>
                </a:lnTo>
                <a:lnTo>
                  <a:pt x="2669512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6736567" y="8096426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2546153" y="176992"/>
            <a:ext cx="13195694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AIDE AU PROJET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2476962"/>
            <a:ext cx="18288000" cy="861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30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Entretien avec un/une Psychologue de l’Education Nationale - conseil en Orientation</a:t>
            </a:r>
          </a:p>
          <a:p>
            <a:pPr marL="0" lvl="0" indent="0" algn="ctr">
              <a:lnSpc>
                <a:spcPts val="3420"/>
              </a:lnSpc>
              <a:spcBef>
                <a:spcPct val="0"/>
              </a:spcBef>
            </a:pPr>
            <a:r>
              <a:rPr lang="en-US" sz="30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(sur rendez-vous)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28700" y="4086816"/>
            <a:ext cx="6662889" cy="943904"/>
            <a:chOff x="0" y="0"/>
            <a:chExt cx="2658270" cy="37658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658270" cy="376586"/>
            </a:xfrm>
            <a:custGeom>
              <a:avLst/>
              <a:gdLst/>
              <a:ahLst/>
              <a:cxnLst/>
              <a:rect l="l" t="t" r="r" b="b"/>
              <a:pathLst>
                <a:path w="2658270" h="376586">
                  <a:moveTo>
                    <a:pt x="34858" y="0"/>
                  </a:moveTo>
                  <a:lnTo>
                    <a:pt x="2623412" y="0"/>
                  </a:lnTo>
                  <a:cubicBezTo>
                    <a:pt x="2642664" y="0"/>
                    <a:pt x="2658270" y="15607"/>
                    <a:pt x="2658270" y="34858"/>
                  </a:cubicBezTo>
                  <a:lnTo>
                    <a:pt x="2658270" y="341728"/>
                  </a:lnTo>
                  <a:cubicBezTo>
                    <a:pt x="2658270" y="360979"/>
                    <a:pt x="2642664" y="376586"/>
                    <a:pt x="2623412" y="376586"/>
                  </a:cubicBezTo>
                  <a:lnTo>
                    <a:pt x="34858" y="376586"/>
                  </a:lnTo>
                  <a:cubicBezTo>
                    <a:pt x="15607" y="376586"/>
                    <a:pt x="0" y="360979"/>
                    <a:pt x="0" y="341728"/>
                  </a:cubicBezTo>
                  <a:lnTo>
                    <a:pt x="0" y="34858"/>
                  </a:lnTo>
                  <a:cubicBezTo>
                    <a:pt x="0" y="15607"/>
                    <a:pt x="15607" y="0"/>
                    <a:pt x="34858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57150"/>
              <a:ext cx="2658270" cy="3194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19"/>
                </a:lnSpc>
              </a:pPr>
              <a:r>
                <a:rPr lang="en-US" sz="3999" b="1" spc="283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Au lycée H.MATISSE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808775" y="4086816"/>
            <a:ext cx="7082320" cy="943904"/>
            <a:chOff x="0" y="0"/>
            <a:chExt cx="2825609" cy="37658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25609" cy="376586"/>
            </a:xfrm>
            <a:custGeom>
              <a:avLst/>
              <a:gdLst/>
              <a:ahLst/>
              <a:cxnLst/>
              <a:rect l="l" t="t" r="r" b="b"/>
              <a:pathLst>
                <a:path w="2825609" h="376586">
                  <a:moveTo>
                    <a:pt x="32794" y="0"/>
                  </a:moveTo>
                  <a:lnTo>
                    <a:pt x="2792815" y="0"/>
                  </a:lnTo>
                  <a:cubicBezTo>
                    <a:pt x="2801513" y="0"/>
                    <a:pt x="2809854" y="3455"/>
                    <a:pt x="2816004" y="9605"/>
                  </a:cubicBezTo>
                  <a:cubicBezTo>
                    <a:pt x="2822154" y="15755"/>
                    <a:pt x="2825609" y="24096"/>
                    <a:pt x="2825609" y="32794"/>
                  </a:cubicBezTo>
                  <a:lnTo>
                    <a:pt x="2825609" y="343792"/>
                  </a:lnTo>
                  <a:cubicBezTo>
                    <a:pt x="2825609" y="352490"/>
                    <a:pt x="2822154" y="360831"/>
                    <a:pt x="2816004" y="366981"/>
                  </a:cubicBezTo>
                  <a:cubicBezTo>
                    <a:pt x="2809854" y="373131"/>
                    <a:pt x="2801513" y="376586"/>
                    <a:pt x="2792815" y="376586"/>
                  </a:cubicBezTo>
                  <a:lnTo>
                    <a:pt x="32794" y="376586"/>
                  </a:lnTo>
                  <a:cubicBezTo>
                    <a:pt x="24096" y="376586"/>
                    <a:pt x="15755" y="373131"/>
                    <a:pt x="9605" y="366981"/>
                  </a:cubicBezTo>
                  <a:cubicBezTo>
                    <a:pt x="3455" y="360831"/>
                    <a:pt x="0" y="352490"/>
                    <a:pt x="0" y="343792"/>
                  </a:cubicBezTo>
                  <a:lnTo>
                    <a:pt x="0" y="32794"/>
                  </a:lnTo>
                  <a:cubicBezTo>
                    <a:pt x="0" y="24096"/>
                    <a:pt x="3455" y="15755"/>
                    <a:pt x="9605" y="9605"/>
                  </a:cubicBezTo>
                  <a:cubicBezTo>
                    <a:pt x="15755" y="3455"/>
                    <a:pt x="24096" y="0"/>
                    <a:pt x="32794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57150"/>
              <a:ext cx="2825609" cy="3194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19"/>
                </a:lnSpc>
              </a:pPr>
              <a:r>
                <a:rPr lang="en-US" sz="3999" b="1" spc="283">
                  <a:solidFill>
                    <a:srgbClr val="FFFFFF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Au CIO Toulouse-Mirail </a:t>
              </a: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-203232" y="5802244"/>
            <a:ext cx="9126754" cy="2180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3000" b="1" dirty="0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201 </a:t>
            </a:r>
            <a:r>
              <a:rPr lang="en-US" sz="3000" b="1" dirty="0" err="1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à</a:t>
            </a:r>
            <a:r>
              <a:rPr lang="en-US" sz="3000" b="1" dirty="0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205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: </a:t>
            </a:r>
            <a:r>
              <a:rPr lang="en-US" sz="3000" b="1" dirty="0" err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Mme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RUIZ</a:t>
            </a:r>
          </a:p>
          <a:p>
            <a:pPr algn="ctr">
              <a:lnSpc>
                <a:spcPts val="3420"/>
              </a:lnSpc>
            </a:pP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Mercredi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matin et/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ou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jeudi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matin</a:t>
            </a:r>
          </a:p>
          <a:p>
            <a:pPr algn="ctr">
              <a:lnSpc>
                <a:spcPts val="3420"/>
              </a:lnSpc>
            </a:pPr>
            <a:endParaRPr lang="en-US" sz="3000" dirty="0">
              <a:solidFill>
                <a:srgbClr val="5252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>
              <a:lnSpc>
                <a:spcPts val="3420"/>
              </a:lnSpc>
            </a:pPr>
            <a:r>
              <a:rPr lang="en-US" sz="3000" b="1" dirty="0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206 </a:t>
            </a:r>
            <a:r>
              <a:rPr lang="en-US" sz="3000" b="1" dirty="0" err="1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à</a:t>
            </a:r>
            <a:r>
              <a:rPr lang="en-US" sz="3000" b="1" dirty="0">
                <a:solidFill>
                  <a:srgbClr val="D9947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216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: </a:t>
            </a:r>
            <a:r>
              <a:rPr lang="en-US" sz="3000" b="1" dirty="0" err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Mme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LIOREL</a:t>
            </a:r>
          </a:p>
          <a:p>
            <a:pPr marL="0" lvl="0" indent="0" algn="ctr">
              <a:lnSpc>
                <a:spcPts val="3420"/>
              </a:lnSpc>
              <a:spcBef>
                <a:spcPct val="0"/>
              </a:spcBef>
            </a:pP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Lundi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journée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et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vendredi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matin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786557" y="5365595"/>
            <a:ext cx="9126754" cy="43601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58 All. de Bellefontaine 31100 Toulouse</a:t>
            </a:r>
          </a:p>
          <a:p>
            <a:pPr algn="ctr">
              <a:lnSpc>
                <a:spcPts val="3420"/>
              </a:lnSpc>
            </a:pPr>
            <a:endParaRPr lang="en-US" sz="3000" b="1" dirty="0">
              <a:solidFill>
                <a:srgbClr val="525252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3420"/>
              </a:lnSpc>
            </a:pP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RDV au 05.67.52.41.63 </a:t>
            </a:r>
          </a:p>
          <a:p>
            <a:pPr algn="ctr">
              <a:lnSpc>
                <a:spcPts val="3420"/>
              </a:lnSpc>
            </a:pPr>
            <a:r>
              <a:rPr lang="en-US" sz="3000" dirty="0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en-US" sz="3000" dirty="0" err="1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ouvert</a:t>
            </a:r>
            <a:r>
              <a:rPr lang="en-US" sz="3000" dirty="0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dirty="0" err="1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aussi</a:t>
            </a:r>
            <a:r>
              <a:rPr lang="en-US" sz="3000" dirty="0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 pendant les </a:t>
            </a:r>
            <a:r>
              <a:rPr lang="en-US" sz="3000" dirty="0" err="1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vacances</a:t>
            </a:r>
            <a:r>
              <a:rPr lang="en-US" sz="3000" dirty="0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dirty="0" err="1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scolaires</a:t>
            </a:r>
            <a:r>
              <a:rPr lang="en-US" sz="3000" dirty="0">
                <a:solidFill>
                  <a:srgbClr val="537D37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</a:p>
          <a:p>
            <a:pPr algn="ctr">
              <a:lnSpc>
                <a:spcPts val="3420"/>
              </a:lnSpc>
            </a:pPr>
            <a:endParaRPr lang="en-US" sz="3000" dirty="0">
              <a:solidFill>
                <a:srgbClr val="537D3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>
              <a:lnSpc>
                <a:spcPts val="3420"/>
              </a:lnSpc>
            </a:pPr>
            <a:r>
              <a:rPr lang="en-US" sz="3000" b="1" dirty="0" err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Mme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RUIZ : </a:t>
            </a:r>
          </a:p>
          <a:p>
            <a:pPr algn="ctr">
              <a:lnSpc>
                <a:spcPts val="3420"/>
              </a:lnSpc>
            </a:pP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Le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mercredi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après-midi et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jeudi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après-midi</a:t>
            </a:r>
          </a:p>
          <a:p>
            <a:pPr algn="ctr">
              <a:lnSpc>
                <a:spcPts val="3420"/>
              </a:lnSpc>
            </a:pPr>
            <a:endParaRPr lang="en-US" sz="3000" dirty="0">
              <a:solidFill>
                <a:srgbClr val="5252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>
              <a:lnSpc>
                <a:spcPts val="3420"/>
              </a:lnSpc>
            </a:pPr>
            <a:r>
              <a:rPr lang="en-US" sz="3000" b="1" dirty="0" err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Mme</a:t>
            </a:r>
            <a:r>
              <a:rPr lang="en-US" sz="3000" b="1" dirty="0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LIOREL : </a:t>
            </a:r>
          </a:p>
          <a:p>
            <a:pPr marL="0" lvl="0" indent="0" algn="ctr">
              <a:lnSpc>
                <a:spcPts val="3420"/>
              </a:lnSpc>
              <a:spcBef>
                <a:spcPct val="0"/>
              </a:spcBef>
            </a:pP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Le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mardi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000" dirty="0" err="1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journée</a:t>
            </a:r>
            <a:r>
              <a:rPr lang="en-US" sz="3000" dirty="0">
                <a:solidFill>
                  <a:srgbClr val="52525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3E77AE63-C11F-CD70-CC12-EBC287C164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795"/>
    </mc:Choice>
    <mc:Fallback>
      <p:transition spd="slow" advTm="22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777434" y="-1093686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3" y="0"/>
                </a:lnTo>
                <a:lnTo>
                  <a:pt x="2669513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16323134" y="8156869"/>
            <a:ext cx="2436684" cy="2692468"/>
          </a:xfrm>
          <a:custGeom>
            <a:avLst/>
            <a:gdLst/>
            <a:ahLst/>
            <a:cxnLst/>
            <a:rect l="l" t="t" r="r" b="b"/>
            <a:pathLst>
              <a:path w="2436684" h="2692468">
                <a:moveTo>
                  <a:pt x="0" y="0"/>
                </a:moveTo>
                <a:lnTo>
                  <a:pt x="2436684" y="0"/>
                </a:lnTo>
                <a:lnTo>
                  <a:pt x="2436684" y="2692469"/>
                </a:lnTo>
                <a:lnTo>
                  <a:pt x="0" y="26924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 rot="2523674">
            <a:off x="8574628" y="8547243"/>
            <a:ext cx="3966278" cy="3822501"/>
          </a:xfrm>
          <a:custGeom>
            <a:avLst/>
            <a:gdLst/>
            <a:ahLst/>
            <a:cxnLst/>
            <a:rect l="l" t="t" r="r" b="b"/>
            <a:pathLst>
              <a:path w="3966278" h="3822501">
                <a:moveTo>
                  <a:pt x="0" y="0"/>
                </a:moveTo>
                <a:lnTo>
                  <a:pt x="3966278" y="0"/>
                </a:lnTo>
                <a:lnTo>
                  <a:pt x="3966278" y="3822501"/>
                </a:lnTo>
                <a:lnTo>
                  <a:pt x="0" y="38225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>
          <a:xfrm>
            <a:off x="13748651" y="8858795"/>
            <a:ext cx="2268425" cy="1990543"/>
          </a:xfrm>
          <a:custGeom>
            <a:avLst/>
            <a:gdLst/>
            <a:ahLst/>
            <a:cxnLst/>
            <a:rect l="l" t="t" r="r" b="b"/>
            <a:pathLst>
              <a:path w="2268425" h="1990543">
                <a:moveTo>
                  <a:pt x="0" y="0"/>
                </a:moveTo>
                <a:lnTo>
                  <a:pt x="2268425" y="0"/>
                </a:lnTo>
                <a:lnTo>
                  <a:pt x="2268425" y="1990543"/>
                </a:lnTo>
                <a:lnTo>
                  <a:pt x="0" y="19905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 rot="-2829396">
            <a:off x="16595204" y="61939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-1214591" y="3572091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2" y="0"/>
                </a:lnTo>
                <a:lnTo>
                  <a:pt x="2429182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0" name="Freeform 10"/>
          <p:cNvSpPr/>
          <p:nvPr/>
        </p:nvSpPr>
        <p:spPr>
          <a:xfrm>
            <a:off x="16736567" y="4592514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 rot="-10726236">
            <a:off x="13288786" y="-648443"/>
            <a:ext cx="4156830" cy="1979691"/>
          </a:xfrm>
          <a:custGeom>
            <a:avLst/>
            <a:gdLst/>
            <a:ahLst/>
            <a:cxnLst/>
            <a:rect l="l" t="t" r="r" b="b"/>
            <a:pathLst>
              <a:path w="4156830" h="1979691">
                <a:moveTo>
                  <a:pt x="0" y="0"/>
                </a:moveTo>
                <a:lnTo>
                  <a:pt x="4156830" y="0"/>
                </a:lnTo>
                <a:lnTo>
                  <a:pt x="4156830" y="1979691"/>
                </a:lnTo>
                <a:lnTo>
                  <a:pt x="0" y="197969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2" name="Freeform 12"/>
          <p:cNvSpPr/>
          <p:nvPr/>
        </p:nvSpPr>
        <p:spPr>
          <a:xfrm>
            <a:off x="10789271" y="-1202197"/>
            <a:ext cx="2478756" cy="2404393"/>
          </a:xfrm>
          <a:custGeom>
            <a:avLst/>
            <a:gdLst/>
            <a:ahLst/>
            <a:cxnLst/>
            <a:rect l="l" t="t" r="r" b="b"/>
            <a:pathLst>
              <a:path w="2478756" h="2404393">
                <a:moveTo>
                  <a:pt x="0" y="0"/>
                </a:moveTo>
                <a:lnTo>
                  <a:pt x="2478756" y="0"/>
                </a:lnTo>
                <a:lnTo>
                  <a:pt x="2478756" y="2404394"/>
                </a:lnTo>
                <a:lnTo>
                  <a:pt x="0" y="240439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Freeform 13"/>
          <p:cNvSpPr/>
          <p:nvPr/>
        </p:nvSpPr>
        <p:spPr>
          <a:xfrm>
            <a:off x="-778935" y="8261739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4" y="0"/>
                </a:lnTo>
                <a:lnTo>
                  <a:pt x="3287384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>
            <a:off x="3083439" y="9151851"/>
            <a:ext cx="4283445" cy="2039991"/>
          </a:xfrm>
          <a:custGeom>
            <a:avLst/>
            <a:gdLst/>
            <a:ahLst/>
            <a:cxnLst/>
            <a:rect l="l" t="t" r="r" b="b"/>
            <a:pathLst>
              <a:path w="4283445" h="2039991">
                <a:moveTo>
                  <a:pt x="0" y="0"/>
                </a:moveTo>
                <a:lnTo>
                  <a:pt x="4283444" y="0"/>
                </a:lnTo>
                <a:lnTo>
                  <a:pt x="4283444" y="2039990"/>
                </a:lnTo>
                <a:lnTo>
                  <a:pt x="0" y="203999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5" name="Freeform 15"/>
          <p:cNvSpPr/>
          <p:nvPr/>
        </p:nvSpPr>
        <p:spPr>
          <a:xfrm rot="-8754662">
            <a:off x="5893358" y="-2053103"/>
            <a:ext cx="4176376" cy="3664770"/>
          </a:xfrm>
          <a:custGeom>
            <a:avLst/>
            <a:gdLst/>
            <a:ahLst/>
            <a:cxnLst/>
            <a:rect l="l" t="t" r="r" b="b"/>
            <a:pathLst>
              <a:path w="4176376" h="3664770">
                <a:moveTo>
                  <a:pt x="0" y="0"/>
                </a:moveTo>
                <a:lnTo>
                  <a:pt x="4176376" y="0"/>
                </a:lnTo>
                <a:lnTo>
                  <a:pt x="4176376" y="3664769"/>
                </a:lnTo>
                <a:lnTo>
                  <a:pt x="0" y="366476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6" name="TextBox 16"/>
          <p:cNvSpPr txBox="1"/>
          <p:nvPr/>
        </p:nvSpPr>
        <p:spPr>
          <a:xfrm>
            <a:off x="3931403" y="3588870"/>
            <a:ext cx="10425193" cy="4347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396"/>
              </a:lnSpc>
            </a:pPr>
            <a:r>
              <a:rPr lang="en-US" sz="19065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MERCI DE VOTRE ATTENTION</a:t>
            </a:r>
          </a:p>
        </p:txBody>
      </p:sp>
      <p:pic>
        <p:nvPicPr>
          <p:cNvPr id="22" name="Audio 21">
            <a:extLst>
              <a:ext uri="{FF2B5EF4-FFF2-40B4-BE49-F238E27FC236}">
                <a16:creationId xmlns:a16="http://schemas.microsoft.com/office/drawing/2014/main" id="{3BE960CF-BCDD-0AAB-B574-5FDB960E1D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16"/>
    </mc:Choice>
    <mc:Fallback>
      <p:transition spd="slow" advTm="148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219369" y="-3947295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1169500" y="8704283"/>
            <a:ext cx="14774235" cy="1956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720"/>
              </a:lnSpc>
              <a:spcBef>
                <a:spcPct val="0"/>
              </a:spcBef>
            </a:pPr>
            <a:r>
              <a:rPr lang="en-US" sz="12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2NDE GT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960860" y="3774604"/>
            <a:ext cx="5642273" cy="4625205"/>
            <a:chOff x="0" y="0"/>
            <a:chExt cx="1486031" cy="121816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486031" cy="1218161"/>
            </a:xfrm>
            <a:custGeom>
              <a:avLst/>
              <a:gdLst/>
              <a:ahLst/>
              <a:cxnLst/>
              <a:rect l="l" t="t" r="r" b="b"/>
              <a:pathLst>
                <a:path w="1486031" h="1218161">
                  <a:moveTo>
                    <a:pt x="69979" y="0"/>
                  </a:moveTo>
                  <a:lnTo>
                    <a:pt x="1416052" y="0"/>
                  </a:lnTo>
                  <a:cubicBezTo>
                    <a:pt x="1454700" y="0"/>
                    <a:pt x="1486031" y="31330"/>
                    <a:pt x="1486031" y="69979"/>
                  </a:cubicBezTo>
                  <a:lnTo>
                    <a:pt x="1486031" y="1148183"/>
                  </a:lnTo>
                  <a:cubicBezTo>
                    <a:pt x="1486031" y="1166742"/>
                    <a:pt x="1478658" y="1184541"/>
                    <a:pt x="1465534" y="1197665"/>
                  </a:cubicBezTo>
                  <a:cubicBezTo>
                    <a:pt x="1452411" y="1210788"/>
                    <a:pt x="1434612" y="1218161"/>
                    <a:pt x="1416052" y="1218161"/>
                  </a:cubicBezTo>
                  <a:lnTo>
                    <a:pt x="69979" y="1218161"/>
                  </a:lnTo>
                  <a:cubicBezTo>
                    <a:pt x="51419" y="1218161"/>
                    <a:pt x="33620" y="1210788"/>
                    <a:pt x="20496" y="1197665"/>
                  </a:cubicBezTo>
                  <a:cubicBezTo>
                    <a:pt x="7373" y="1184541"/>
                    <a:pt x="0" y="1166742"/>
                    <a:pt x="0" y="1148183"/>
                  </a:cubicBezTo>
                  <a:lnTo>
                    <a:pt x="0" y="69979"/>
                  </a:lnTo>
                  <a:cubicBezTo>
                    <a:pt x="0" y="31330"/>
                    <a:pt x="31330" y="0"/>
                    <a:pt x="69979" y="0"/>
                  </a:cubicBezTo>
                  <a:close/>
                </a:path>
              </a:pathLst>
            </a:custGeom>
            <a:solidFill>
              <a:srgbClr val="B8CDD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1486031" cy="120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3057432" y="4060960"/>
            <a:ext cx="3449129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99"/>
              </a:lnSpc>
              <a:spcBef>
                <a:spcPct val="0"/>
              </a:spcBef>
            </a:pPr>
            <a:r>
              <a:rPr lang="en-US" sz="2999" b="1" spc="95">
                <a:solidFill>
                  <a:srgbClr val="004AA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1ÈRE GÉNÉRALE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202124" y="4926674"/>
            <a:ext cx="5217610" cy="2637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5"/>
              </a:lnSpc>
            </a:pP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Enseignement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théorique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et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abstrait</a:t>
            </a:r>
            <a:endParaRPr lang="en-US" i="1" spc="73" dirty="0">
              <a:solidFill>
                <a:srgbClr val="000000"/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  <a:p>
            <a:pPr algn="ctr">
              <a:lnSpc>
                <a:spcPts val="3495"/>
              </a:lnSpc>
            </a:pP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Autonomie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dans le travail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scolaire</a:t>
            </a:r>
            <a:endParaRPr lang="en-US" i="1" spc="73" dirty="0">
              <a:solidFill>
                <a:srgbClr val="000000"/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  <a:p>
            <a:pPr algn="ctr">
              <a:lnSpc>
                <a:spcPts val="3495"/>
              </a:lnSpc>
            </a:pP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Réfléchir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,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argumenter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,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rédiger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,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analyser</a:t>
            </a:r>
            <a:endParaRPr lang="en-US" i="1" spc="73" dirty="0">
              <a:solidFill>
                <a:srgbClr val="000000"/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  <a:p>
            <a:pPr algn="ctr">
              <a:lnSpc>
                <a:spcPts val="3495"/>
              </a:lnSpc>
            </a:pP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Travail personnel important</a:t>
            </a:r>
          </a:p>
          <a:p>
            <a:pPr algn="ctr">
              <a:lnSpc>
                <a:spcPts val="3495"/>
              </a:lnSpc>
            </a:pPr>
            <a:endParaRPr lang="en-US" i="1" spc="73" dirty="0">
              <a:solidFill>
                <a:srgbClr val="000000"/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  <a:p>
            <a:pPr algn="ctr">
              <a:lnSpc>
                <a:spcPts val="3495"/>
              </a:lnSpc>
            </a:pP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Pour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envisager</a:t>
            </a:r>
            <a:r>
              <a:rPr lang="en-US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des études </a:t>
            </a:r>
            <a:r>
              <a:rPr lang="en-US" i="1" spc="73" dirty="0" err="1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supérieures</a:t>
            </a:r>
            <a:endParaRPr lang="en-US" i="1" spc="73" dirty="0">
              <a:solidFill>
                <a:srgbClr val="000000"/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9144000" y="3658649"/>
            <a:ext cx="5773080" cy="4741161"/>
            <a:chOff x="0" y="0"/>
            <a:chExt cx="7697440" cy="6321548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7523030" cy="6321548"/>
              <a:chOff x="0" y="0"/>
              <a:chExt cx="1486031" cy="1248701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486031" cy="1248701"/>
              </a:xfrm>
              <a:custGeom>
                <a:avLst/>
                <a:gdLst/>
                <a:ahLst/>
                <a:cxnLst/>
                <a:rect l="l" t="t" r="r" b="b"/>
                <a:pathLst>
                  <a:path w="1486031" h="1248701">
                    <a:moveTo>
                      <a:pt x="69979" y="0"/>
                    </a:moveTo>
                    <a:lnTo>
                      <a:pt x="1416052" y="0"/>
                    </a:lnTo>
                    <a:cubicBezTo>
                      <a:pt x="1454700" y="0"/>
                      <a:pt x="1486031" y="31330"/>
                      <a:pt x="1486031" y="69979"/>
                    </a:cubicBezTo>
                    <a:lnTo>
                      <a:pt x="1486031" y="1178722"/>
                    </a:lnTo>
                    <a:cubicBezTo>
                      <a:pt x="1486031" y="1217370"/>
                      <a:pt x="1454700" y="1248701"/>
                      <a:pt x="1416052" y="1248701"/>
                    </a:cubicBezTo>
                    <a:lnTo>
                      <a:pt x="69979" y="1248701"/>
                    </a:lnTo>
                    <a:cubicBezTo>
                      <a:pt x="31330" y="1248701"/>
                      <a:pt x="0" y="1217370"/>
                      <a:pt x="0" y="1178722"/>
                    </a:cubicBezTo>
                    <a:lnTo>
                      <a:pt x="0" y="69979"/>
                    </a:lnTo>
                    <a:cubicBezTo>
                      <a:pt x="0" y="31330"/>
                      <a:pt x="31330" y="0"/>
                      <a:pt x="69979" y="0"/>
                    </a:cubicBezTo>
                    <a:close/>
                  </a:path>
                </a:pathLst>
              </a:custGeom>
              <a:solidFill>
                <a:srgbClr val="F7BB97"/>
              </a:solidFill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9525"/>
                <a:ext cx="1486031" cy="12391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98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0" y="348369"/>
              <a:ext cx="7697440" cy="644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199"/>
                </a:lnSpc>
                <a:spcBef>
                  <a:spcPct val="0"/>
                </a:spcBef>
              </a:pPr>
              <a:r>
                <a:rPr lang="en-US" sz="2999" b="1" spc="95">
                  <a:solidFill>
                    <a:srgbClr val="FF575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1ÈRE TECHNOLOGIQUE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58059" y="952656"/>
              <a:ext cx="6181323" cy="9438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87"/>
                </a:lnSpc>
              </a:pPr>
              <a:r>
                <a:rPr lang="en-US" b="1" spc="60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STI2D, STMG, ST2S, STL, STAV, STD2A, STHR, S2TMD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291824" y="1872125"/>
              <a:ext cx="6939381" cy="41156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95"/>
                </a:lnSpc>
              </a:pPr>
              <a:r>
                <a:rPr lang="en-US" b="1" spc="73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Enseignements</a:t>
              </a:r>
              <a:r>
                <a:rPr lang="en-US" b="1" spc="73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appliqués : on part de </a:t>
              </a:r>
              <a:r>
                <a:rPr lang="en-US" b="1" spc="73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l’observation</a:t>
              </a:r>
              <a:r>
                <a:rPr lang="en-US" b="1" spc="73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, experimentation/ </a:t>
              </a:r>
              <a:r>
                <a:rPr lang="en-US" b="1" spc="73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projet</a:t>
              </a:r>
              <a:endParaRPr lang="en-US" b="1" spc="73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endParaRPr>
            </a:p>
            <a:p>
              <a:pPr algn="ctr">
                <a:lnSpc>
                  <a:spcPts val="3495"/>
                </a:lnSpc>
              </a:pP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Travail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en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groupe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 et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en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autonomie</a:t>
              </a:r>
              <a:endParaRPr lang="en-US" b="1" i="1" spc="73" dirty="0">
                <a:solidFill>
                  <a:srgbClr val="000000"/>
                </a:solidFill>
                <a:latin typeface="Montserrat Medium"/>
                <a:ea typeface="Montserrat Bold Italics"/>
                <a:cs typeface="Montserrat Medium"/>
                <a:sym typeface="Montserrat Medium"/>
              </a:endParaRPr>
            </a:p>
            <a:p>
              <a:pPr algn="ctr">
                <a:lnSpc>
                  <a:spcPts val="3495"/>
                </a:lnSpc>
              </a:pP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Travaux pratiques (TP)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en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laboratoire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,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en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 salle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informatioque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, de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technologie</a:t>
              </a:r>
              <a:r>
                <a:rPr lang="en-US" b="1" i="1" spc="73" dirty="0">
                  <a:solidFill>
                    <a:srgbClr val="000000"/>
                  </a:solidFill>
                  <a:latin typeface="Montserrat Medium"/>
                  <a:ea typeface="Montserrat Bold Italics"/>
                  <a:cs typeface="Montserrat Medium"/>
                  <a:sym typeface="Montserrat Medium"/>
                </a:rPr>
                <a:t>…</a:t>
              </a:r>
              <a:endParaRPr lang="en-US" b="1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endParaRPr>
            </a:p>
            <a:p>
              <a:pPr algn="ctr">
                <a:lnSpc>
                  <a:spcPts val="3495"/>
                </a:lnSpc>
              </a:pPr>
              <a:endParaRPr lang="en-US" b="1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endParaRPr>
            </a:p>
            <a:p>
              <a:pPr algn="ctr">
                <a:lnSpc>
                  <a:spcPts val="3495"/>
                </a:lnSpc>
              </a:pPr>
              <a:r>
                <a:rPr lang="en-US" b="1" spc="73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Pour </a:t>
              </a:r>
              <a:r>
                <a:rPr lang="en-US" b="1" spc="73" dirty="0" err="1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envisager</a:t>
              </a:r>
              <a:r>
                <a:rPr lang="en-US" b="1" spc="73" dirty="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 des </a:t>
              </a:r>
              <a:r>
                <a:rPr lang="en-US" b="1" i="1" spc="73" dirty="0">
                  <a:solidFill>
                    <a:srgbClr val="000000"/>
                  </a:solidFill>
                  <a:latin typeface="Montserrat Bold Italics"/>
                  <a:ea typeface="Montserrat Bold Italics"/>
                  <a:cs typeface="Montserrat Bold Italics"/>
                  <a:sym typeface="Montserrat Bold Italics"/>
                </a:rPr>
                <a:t>études </a:t>
              </a:r>
              <a:r>
                <a:rPr lang="en-US" b="1" i="1" spc="73" dirty="0" err="1">
                  <a:solidFill>
                    <a:srgbClr val="000000"/>
                  </a:solidFill>
                  <a:latin typeface="Montserrat Bold Italics"/>
                  <a:ea typeface="Montserrat Bold Italics"/>
                  <a:cs typeface="Montserrat Bold Italics"/>
                  <a:sym typeface="Montserrat Bold Italics"/>
                </a:rPr>
                <a:t>supérieures</a:t>
              </a:r>
              <a:endParaRPr lang="en-US" b="1" i="1" spc="73" dirty="0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endParaRPr>
            </a:p>
          </p:txBody>
        </p:sp>
      </p:grpSp>
      <p:sp>
        <p:nvSpPr>
          <p:cNvPr id="16" name="Freeform 16"/>
          <p:cNvSpPr/>
          <p:nvPr/>
        </p:nvSpPr>
        <p:spPr>
          <a:xfrm rot="7490275">
            <a:off x="5361370" y="7744580"/>
            <a:ext cx="734938" cy="2305687"/>
          </a:xfrm>
          <a:custGeom>
            <a:avLst/>
            <a:gdLst/>
            <a:ahLst/>
            <a:cxnLst/>
            <a:rect l="l" t="t" r="r" b="b"/>
            <a:pathLst>
              <a:path w="734938" h="2305687">
                <a:moveTo>
                  <a:pt x="0" y="0"/>
                </a:moveTo>
                <a:lnTo>
                  <a:pt x="734938" y="0"/>
                </a:lnTo>
                <a:lnTo>
                  <a:pt x="734938" y="2305687"/>
                </a:lnTo>
                <a:lnTo>
                  <a:pt x="0" y="230568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7" name="Freeform 17"/>
          <p:cNvSpPr/>
          <p:nvPr/>
        </p:nvSpPr>
        <p:spPr>
          <a:xfrm rot="-1789158">
            <a:off x="11787852" y="8902862"/>
            <a:ext cx="4740781" cy="1189505"/>
          </a:xfrm>
          <a:custGeom>
            <a:avLst/>
            <a:gdLst/>
            <a:ahLst/>
            <a:cxnLst/>
            <a:rect l="l" t="t" r="r" b="b"/>
            <a:pathLst>
              <a:path w="4740781" h="1189505">
                <a:moveTo>
                  <a:pt x="0" y="0"/>
                </a:moveTo>
                <a:lnTo>
                  <a:pt x="4740781" y="0"/>
                </a:lnTo>
                <a:lnTo>
                  <a:pt x="4740781" y="1189505"/>
                </a:lnTo>
                <a:lnTo>
                  <a:pt x="0" y="11895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8" name="Freeform 18"/>
          <p:cNvSpPr/>
          <p:nvPr/>
        </p:nvSpPr>
        <p:spPr>
          <a:xfrm rot="-7377081" flipH="1">
            <a:off x="10945117" y="7895221"/>
            <a:ext cx="734938" cy="2305687"/>
          </a:xfrm>
          <a:custGeom>
            <a:avLst/>
            <a:gdLst/>
            <a:ahLst/>
            <a:cxnLst/>
            <a:rect l="l" t="t" r="r" b="b"/>
            <a:pathLst>
              <a:path w="734938" h="2305687">
                <a:moveTo>
                  <a:pt x="734938" y="0"/>
                </a:moveTo>
                <a:lnTo>
                  <a:pt x="0" y="0"/>
                </a:lnTo>
                <a:lnTo>
                  <a:pt x="0" y="2305687"/>
                </a:lnTo>
                <a:lnTo>
                  <a:pt x="734938" y="2305687"/>
                </a:lnTo>
                <a:lnTo>
                  <a:pt x="73493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9" name="Group 19"/>
          <p:cNvGrpSpPr/>
          <p:nvPr/>
        </p:nvGrpSpPr>
        <p:grpSpPr>
          <a:xfrm rot="-5400000">
            <a:off x="12850273" y="3628829"/>
            <a:ext cx="8014127" cy="1411878"/>
            <a:chOff x="0" y="0"/>
            <a:chExt cx="2110717" cy="37185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110717" cy="371853"/>
            </a:xfrm>
            <a:custGeom>
              <a:avLst/>
              <a:gdLst/>
              <a:ahLst/>
              <a:cxnLst/>
              <a:rect l="l" t="t" r="r" b="b"/>
              <a:pathLst>
                <a:path w="2110717" h="371853">
                  <a:moveTo>
                    <a:pt x="49268" y="0"/>
                  </a:moveTo>
                  <a:lnTo>
                    <a:pt x="2061449" y="0"/>
                  </a:lnTo>
                  <a:cubicBezTo>
                    <a:pt x="2074516" y="0"/>
                    <a:pt x="2087047" y="5191"/>
                    <a:pt x="2096287" y="14430"/>
                  </a:cubicBezTo>
                  <a:cubicBezTo>
                    <a:pt x="2105526" y="23670"/>
                    <a:pt x="2110717" y="36201"/>
                    <a:pt x="2110717" y="49268"/>
                  </a:cubicBezTo>
                  <a:lnTo>
                    <a:pt x="2110717" y="322585"/>
                  </a:lnTo>
                  <a:cubicBezTo>
                    <a:pt x="2110717" y="335652"/>
                    <a:pt x="2105526" y="348183"/>
                    <a:pt x="2096287" y="357422"/>
                  </a:cubicBezTo>
                  <a:cubicBezTo>
                    <a:pt x="2087047" y="366662"/>
                    <a:pt x="2074516" y="371853"/>
                    <a:pt x="2061449" y="371853"/>
                  </a:cubicBezTo>
                  <a:lnTo>
                    <a:pt x="49268" y="371853"/>
                  </a:lnTo>
                  <a:cubicBezTo>
                    <a:pt x="36201" y="371853"/>
                    <a:pt x="23670" y="366662"/>
                    <a:pt x="14430" y="357422"/>
                  </a:cubicBezTo>
                  <a:cubicBezTo>
                    <a:pt x="5191" y="348183"/>
                    <a:pt x="0" y="335652"/>
                    <a:pt x="0" y="322585"/>
                  </a:cubicBezTo>
                  <a:lnTo>
                    <a:pt x="0" y="49268"/>
                  </a:lnTo>
                  <a:cubicBezTo>
                    <a:pt x="0" y="36201"/>
                    <a:pt x="5191" y="23670"/>
                    <a:pt x="14430" y="14430"/>
                  </a:cubicBezTo>
                  <a:cubicBezTo>
                    <a:pt x="23670" y="5191"/>
                    <a:pt x="36201" y="0"/>
                    <a:pt x="49268" y="0"/>
                  </a:cubicBezTo>
                  <a:close/>
                </a:path>
              </a:pathLst>
            </a:custGeom>
            <a:solidFill>
              <a:srgbClr val="FFE4B4"/>
            </a:solidFill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25"/>
              <a:ext cx="2110717" cy="3623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r>
                <a:rPr lang="en-US" sz="2520">
                  <a:solidFill>
                    <a:srgbClr val="000000"/>
                  </a:solidFill>
                  <a:latin typeface="Montserrat Classic"/>
                  <a:ea typeface="Montserrat Classic"/>
                  <a:cs typeface="Montserrat Classic"/>
                  <a:sym typeface="Montserrat Classic"/>
                </a:rPr>
                <a:t>ÉVENTUELLEMENT : VOIE PROFESSIONNELLE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3526435" y="493854"/>
            <a:ext cx="10060364" cy="1465245"/>
            <a:chOff x="0" y="0"/>
            <a:chExt cx="13413818" cy="1953659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13413818" cy="1953659"/>
              <a:chOff x="0" y="0"/>
              <a:chExt cx="2649643" cy="385908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649643" cy="385908"/>
              </a:xfrm>
              <a:custGeom>
                <a:avLst/>
                <a:gdLst/>
                <a:ahLst/>
                <a:cxnLst/>
                <a:rect l="l" t="t" r="r" b="b"/>
                <a:pathLst>
                  <a:path w="2649643" h="385908">
                    <a:moveTo>
                      <a:pt x="39247" y="0"/>
                    </a:moveTo>
                    <a:lnTo>
                      <a:pt x="2610396" y="0"/>
                    </a:lnTo>
                    <a:cubicBezTo>
                      <a:pt x="2620805" y="0"/>
                      <a:pt x="2630788" y="4135"/>
                      <a:pt x="2638148" y="11495"/>
                    </a:cubicBezTo>
                    <a:cubicBezTo>
                      <a:pt x="2645508" y="18855"/>
                      <a:pt x="2649643" y="28838"/>
                      <a:pt x="2649643" y="39247"/>
                    </a:cubicBezTo>
                    <a:lnTo>
                      <a:pt x="2649643" y="346661"/>
                    </a:lnTo>
                    <a:cubicBezTo>
                      <a:pt x="2649643" y="357070"/>
                      <a:pt x="2645508" y="367053"/>
                      <a:pt x="2638148" y="374413"/>
                    </a:cubicBezTo>
                    <a:cubicBezTo>
                      <a:pt x="2630788" y="381773"/>
                      <a:pt x="2620805" y="385908"/>
                      <a:pt x="2610396" y="385908"/>
                    </a:cubicBezTo>
                    <a:lnTo>
                      <a:pt x="39247" y="385908"/>
                    </a:lnTo>
                    <a:cubicBezTo>
                      <a:pt x="28838" y="385908"/>
                      <a:pt x="18855" y="381773"/>
                      <a:pt x="11495" y="374413"/>
                    </a:cubicBezTo>
                    <a:cubicBezTo>
                      <a:pt x="4135" y="367053"/>
                      <a:pt x="0" y="357070"/>
                      <a:pt x="0" y="346661"/>
                    </a:cubicBezTo>
                    <a:lnTo>
                      <a:pt x="0" y="39247"/>
                    </a:lnTo>
                    <a:cubicBezTo>
                      <a:pt x="0" y="28838"/>
                      <a:pt x="4135" y="18855"/>
                      <a:pt x="11495" y="11495"/>
                    </a:cubicBezTo>
                    <a:cubicBezTo>
                      <a:pt x="18855" y="4135"/>
                      <a:pt x="28838" y="0"/>
                      <a:pt x="39247" y="0"/>
                    </a:cubicBezTo>
                    <a:close/>
                  </a:path>
                </a:pathLst>
              </a:custGeom>
              <a:solidFill>
                <a:srgbClr val="FFD2CC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0" y="9525"/>
                <a:ext cx="2649643" cy="37638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98"/>
                  </a:lnSpc>
                </a:pPr>
                <a:endParaRPr/>
              </a:p>
            </p:txBody>
          </p:sp>
        </p:grpSp>
        <p:sp>
          <p:nvSpPr>
            <p:cNvPr id="26" name="TextBox 26"/>
            <p:cNvSpPr txBox="1"/>
            <p:nvPr/>
          </p:nvSpPr>
          <p:spPr>
            <a:xfrm>
              <a:off x="370974" y="322568"/>
              <a:ext cx="12671870" cy="126089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99"/>
                </a:lnSpc>
              </a:pPr>
              <a:r>
                <a:rPr lang="en-US" sz="2999" b="1" spc="95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ÉTUDES SUPÉRIEURES</a:t>
              </a:r>
            </a:p>
            <a:p>
              <a:pPr marL="0" lvl="0" indent="0" algn="ctr">
                <a:lnSpc>
                  <a:spcPts val="3640"/>
                </a:lnSpc>
                <a:spcBef>
                  <a:spcPct val="0"/>
                </a:spcBef>
              </a:pPr>
              <a:r>
                <a:rPr lang="en-US" sz="2600" b="1" spc="83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CPGE, BUT, BTS, ÉCOLES, UNIVERSITÉ...</a:t>
              </a:r>
            </a:p>
          </p:txBody>
        </p:sp>
      </p:grpSp>
      <p:sp>
        <p:nvSpPr>
          <p:cNvPr id="27" name="Freeform 27"/>
          <p:cNvSpPr/>
          <p:nvPr/>
        </p:nvSpPr>
        <p:spPr>
          <a:xfrm rot="-10800000">
            <a:off x="7399404" y="2137515"/>
            <a:ext cx="2008414" cy="2197253"/>
          </a:xfrm>
          <a:custGeom>
            <a:avLst/>
            <a:gdLst/>
            <a:ahLst/>
            <a:cxnLst/>
            <a:rect l="l" t="t" r="r" b="b"/>
            <a:pathLst>
              <a:path w="2008414" h="2197253">
                <a:moveTo>
                  <a:pt x="0" y="0"/>
                </a:moveTo>
                <a:lnTo>
                  <a:pt x="2008414" y="0"/>
                </a:lnTo>
                <a:lnTo>
                  <a:pt x="2008414" y="2197253"/>
                </a:lnTo>
                <a:lnTo>
                  <a:pt x="0" y="219725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56" name="Audio 55">
            <a:extLst>
              <a:ext uri="{FF2B5EF4-FFF2-40B4-BE49-F238E27FC236}">
                <a16:creationId xmlns:a16="http://schemas.microsoft.com/office/drawing/2014/main" id="{D3197FFE-BBC4-D792-028C-579B884EF5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58"/>
    </mc:Choice>
    <mc:Fallback xmlns="">
      <p:transition spd="slow" advTm="508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4820446" y="68377"/>
            <a:ext cx="9498266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GÉNÉRALE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33541" y="2253914"/>
            <a:ext cx="16325759" cy="1317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Un bac général avec des </a:t>
            </a:r>
            <a:r>
              <a:rPr lang="en-US" sz="50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enseignements de spécialité</a:t>
            </a: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en-US" sz="5000" b="1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(EDS)</a:t>
            </a:r>
            <a:r>
              <a:rPr lang="en-US" sz="5000" b="1">
                <a:solidFill>
                  <a:srgbClr val="52525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au choix :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2313530" y="6033358"/>
            <a:ext cx="2977717" cy="2305061"/>
            <a:chOff x="0" y="0"/>
            <a:chExt cx="3970289" cy="3073414"/>
          </a:xfrm>
        </p:grpSpPr>
        <p:sp>
          <p:nvSpPr>
            <p:cNvPr id="6" name="Freeform 6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F914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NSI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5722" y="4179512"/>
            <a:ext cx="2977717" cy="2305061"/>
            <a:chOff x="0" y="0"/>
            <a:chExt cx="3970289" cy="3073414"/>
          </a:xfrm>
        </p:grpSpPr>
        <p:sp>
          <p:nvSpPr>
            <p:cNvPr id="9" name="Freeform 9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004AA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MATHS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4021765" y="7559156"/>
            <a:ext cx="2977717" cy="2305061"/>
            <a:chOff x="0" y="0"/>
            <a:chExt cx="3970289" cy="3073414"/>
          </a:xfrm>
        </p:grpSpPr>
        <p:sp>
          <p:nvSpPr>
            <p:cNvPr id="12" name="Freeform 12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626360" y="934134"/>
              <a:ext cx="2717570" cy="1186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68"/>
                </a:lnSpc>
                <a:spcBef>
                  <a:spcPct val="0"/>
                </a:spcBef>
              </a:pPr>
              <a:r>
                <a:rPr lang="en-US" sz="2800" b="1">
                  <a:solidFill>
                    <a:srgbClr val="00BF63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BIO-ÉCOLOGIE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269779" y="7710972"/>
            <a:ext cx="2977717" cy="2305061"/>
            <a:chOff x="0" y="0"/>
            <a:chExt cx="3970289" cy="3073414"/>
          </a:xfrm>
        </p:grpSpPr>
        <p:sp>
          <p:nvSpPr>
            <p:cNvPr id="15" name="Freeform 15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7ED95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SVT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5722" y="7559156"/>
            <a:ext cx="2977717" cy="2305061"/>
            <a:chOff x="0" y="0"/>
            <a:chExt cx="3970289" cy="3073414"/>
          </a:xfrm>
        </p:grpSpPr>
        <p:sp>
          <p:nvSpPr>
            <p:cNvPr id="18" name="Freeform 18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CB6CE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SES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4781318" y="5254096"/>
            <a:ext cx="2977717" cy="2305061"/>
            <a:chOff x="0" y="0"/>
            <a:chExt cx="3970289" cy="3073414"/>
          </a:xfrm>
        </p:grpSpPr>
        <p:sp>
          <p:nvSpPr>
            <p:cNvPr id="21" name="Freeform 21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626360" y="898532"/>
              <a:ext cx="2717570" cy="12934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</a:pPr>
              <a:r>
                <a:rPr lang="en-US" sz="3000" b="1">
                  <a:solidFill>
                    <a:srgbClr val="0CC0D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PHYS</a:t>
              </a:r>
            </a:p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0CC0D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CHIMIE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805033" y="7710972"/>
            <a:ext cx="2977717" cy="2305061"/>
            <a:chOff x="0" y="0"/>
            <a:chExt cx="3970289" cy="3073414"/>
          </a:xfrm>
        </p:grpSpPr>
        <p:sp>
          <p:nvSpPr>
            <p:cNvPr id="24" name="Freeform 24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F66C4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EPS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0567608" y="5720530"/>
            <a:ext cx="2977717" cy="2305061"/>
            <a:chOff x="0" y="0"/>
            <a:chExt cx="3970289" cy="3073414"/>
          </a:xfrm>
        </p:grpSpPr>
        <p:sp>
          <p:nvSpPr>
            <p:cNvPr id="27" name="Freeform 27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38B6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ARTS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6440569" y="5720530"/>
            <a:ext cx="2977717" cy="2305061"/>
            <a:chOff x="0" y="0"/>
            <a:chExt cx="3970289" cy="3073414"/>
          </a:xfrm>
        </p:grpSpPr>
        <p:sp>
          <p:nvSpPr>
            <p:cNvPr id="30" name="Freeform 30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F575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SI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4612614" y="3949050"/>
            <a:ext cx="2977717" cy="2305061"/>
            <a:chOff x="0" y="0"/>
            <a:chExt cx="3970289" cy="3073414"/>
          </a:xfrm>
        </p:grpSpPr>
        <p:sp>
          <p:nvSpPr>
            <p:cNvPr id="33" name="Freeform 33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7BB9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HGGSP</a:t>
              </a:r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12551002" y="3571539"/>
            <a:ext cx="2977717" cy="2305061"/>
            <a:chOff x="0" y="0"/>
            <a:chExt cx="3970289" cy="3073414"/>
          </a:xfrm>
        </p:grpSpPr>
        <p:sp>
          <p:nvSpPr>
            <p:cNvPr id="36" name="Freeform 36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737373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HLP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671808" y="3728298"/>
            <a:ext cx="2977717" cy="2305061"/>
            <a:chOff x="0" y="0"/>
            <a:chExt cx="3970289" cy="3073414"/>
          </a:xfrm>
        </p:grpSpPr>
        <p:sp>
          <p:nvSpPr>
            <p:cNvPr id="39" name="Freeform 39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7">
                <a:extLst>
                  <a:ext uri="{96DAC541-7B7A-43D3-8B79-37D633B846F1}">
                    <asvg:svgBlip xmlns:asvg="http://schemas.microsoft.com/office/drawing/2016/SVG/main" r:embed="rId2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5E17E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LLCER</a:t>
              </a: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4538490" y="7857496"/>
            <a:ext cx="2977717" cy="2305061"/>
            <a:chOff x="0" y="0"/>
            <a:chExt cx="3970289" cy="3073414"/>
          </a:xfrm>
        </p:grpSpPr>
        <p:sp>
          <p:nvSpPr>
            <p:cNvPr id="42" name="Freeform 42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9">
                <a:extLs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0097B2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LLCA</a:t>
              </a:r>
            </a:p>
          </p:txBody>
        </p:sp>
      </p:grpSp>
      <p:sp>
        <p:nvSpPr>
          <p:cNvPr id="44" name="Freeform 44"/>
          <p:cNvSpPr/>
          <p:nvPr/>
        </p:nvSpPr>
        <p:spPr>
          <a:xfrm>
            <a:off x="16887149" y="-1525326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1" y="0"/>
                </a:lnTo>
                <a:lnTo>
                  <a:pt x="2429181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31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71" name="Audio 70">
            <a:extLst>
              <a:ext uri="{FF2B5EF4-FFF2-40B4-BE49-F238E27FC236}">
                <a16:creationId xmlns:a16="http://schemas.microsoft.com/office/drawing/2014/main" id="{77E10086-458D-A466-FE7C-CE0EE3A028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21"/>
    </mc:Choice>
    <mc:Fallback>
      <p:transition spd="slow" advTm="119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186761" y="-3995709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887149" y="-1525326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1" y="0"/>
                </a:lnTo>
                <a:lnTo>
                  <a:pt x="2429181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431210" y="2489850"/>
            <a:ext cx="12947554" cy="7574319"/>
          </a:xfrm>
          <a:custGeom>
            <a:avLst/>
            <a:gdLst/>
            <a:ahLst/>
            <a:cxnLst/>
            <a:rect l="l" t="t" r="r" b="b"/>
            <a:pathLst>
              <a:path w="12947554" h="7574319">
                <a:moveTo>
                  <a:pt x="0" y="0"/>
                </a:moveTo>
                <a:lnTo>
                  <a:pt x="12947554" y="0"/>
                </a:lnTo>
                <a:lnTo>
                  <a:pt x="12947554" y="7574319"/>
                </a:lnTo>
                <a:lnTo>
                  <a:pt x="0" y="75743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5" name="Group 5"/>
          <p:cNvGrpSpPr/>
          <p:nvPr/>
        </p:nvGrpSpPr>
        <p:grpSpPr>
          <a:xfrm>
            <a:off x="13668597" y="3514642"/>
            <a:ext cx="4433142" cy="3024321"/>
            <a:chOff x="0" y="0"/>
            <a:chExt cx="1167577" cy="79652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67577" cy="796529"/>
            </a:xfrm>
            <a:custGeom>
              <a:avLst/>
              <a:gdLst/>
              <a:ahLst/>
              <a:cxnLst/>
              <a:rect l="l" t="t" r="r" b="b"/>
              <a:pathLst>
                <a:path w="1167577" h="796529">
                  <a:moveTo>
                    <a:pt x="0" y="0"/>
                  </a:moveTo>
                  <a:lnTo>
                    <a:pt x="1167577" y="0"/>
                  </a:lnTo>
                  <a:lnTo>
                    <a:pt x="1167577" y="796529"/>
                  </a:lnTo>
                  <a:lnTo>
                    <a:pt x="0" y="79652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57150"/>
              <a:ext cx="1167577" cy="7393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EN PREMIERE</a:t>
              </a:r>
            </a:p>
            <a:p>
              <a:pPr algn="ctr">
                <a:lnSpc>
                  <a:spcPts val="2884"/>
                </a:lnSpc>
              </a:pPr>
              <a:endParaRPr lang="en-US" sz="2800" b="1" spc="198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spc="198" dirty="0" err="1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L’élève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en-US" sz="2800" spc="198" dirty="0" err="1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choisit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3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EDS.</a:t>
              </a:r>
            </a:p>
            <a:p>
              <a:pPr algn="ctr">
                <a:lnSpc>
                  <a:spcPts val="2884"/>
                </a:lnSpc>
              </a:pPr>
              <a:endParaRPr lang="en-US" sz="2800" spc="198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4h pour </a:t>
              </a:r>
              <a:r>
                <a:rPr lang="en-US" sz="2800" spc="198" dirty="0" err="1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chacun</a:t>
              </a: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, </a:t>
              </a:r>
              <a:r>
                <a:rPr lang="en-US" sz="2800" spc="198" dirty="0" err="1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soit</a:t>
              </a: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un total de </a:t>
              </a:r>
              <a:r>
                <a:rPr lang="en-US" sz="2800" b="1" spc="198" dirty="0">
                  <a:solidFill>
                    <a:srgbClr val="004AA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12h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820446" y="68377"/>
            <a:ext cx="9498266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GÉNÉRALE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566709" y="2745361"/>
            <a:ext cx="4433142" cy="481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3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4040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+ CHOIX DES EDS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3668597" y="6824713"/>
            <a:ext cx="4433142" cy="3024321"/>
            <a:chOff x="0" y="0"/>
            <a:chExt cx="1167577" cy="79652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167577" cy="796529"/>
            </a:xfrm>
            <a:custGeom>
              <a:avLst/>
              <a:gdLst/>
              <a:ahLst/>
              <a:cxnLst/>
              <a:rect l="l" t="t" r="r" b="b"/>
              <a:pathLst>
                <a:path w="1167577" h="796529">
                  <a:moveTo>
                    <a:pt x="0" y="0"/>
                  </a:moveTo>
                  <a:lnTo>
                    <a:pt x="1167577" y="0"/>
                  </a:lnTo>
                  <a:lnTo>
                    <a:pt x="1167577" y="796529"/>
                  </a:lnTo>
                  <a:lnTo>
                    <a:pt x="0" y="79652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57150"/>
              <a:ext cx="1167577" cy="7393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84"/>
                </a:lnSpc>
              </a:pP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EN TERMINALE</a:t>
              </a:r>
            </a:p>
            <a:p>
              <a:pPr algn="ctr">
                <a:lnSpc>
                  <a:spcPts val="2884"/>
                </a:lnSpc>
              </a:pPr>
              <a:endParaRPr lang="en-US" sz="2800" b="1" spc="198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spc="198" dirty="0" err="1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L’élève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conserve </a:t>
              </a:r>
              <a:r>
                <a:rPr lang="en-US" sz="2800" b="1" spc="198" dirty="0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2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EDS.</a:t>
              </a:r>
            </a:p>
            <a:p>
              <a:pPr algn="ctr">
                <a:lnSpc>
                  <a:spcPts val="2884"/>
                </a:lnSpc>
              </a:pPr>
              <a:endParaRPr lang="en-US" sz="2800" spc="198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algn="ctr">
                <a:lnSpc>
                  <a:spcPts val="2884"/>
                </a:lnSpc>
              </a:pP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6h pour </a:t>
              </a:r>
              <a:r>
                <a:rPr lang="en-US" sz="2800" spc="198" dirty="0" err="1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chacun</a:t>
              </a: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, </a:t>
              </a:r>
              <a:r>
                <a:rPr lang="en-US" sz="2800" spc="198" dirty="0" err="1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soit</a:t>
              </a:r>
              <a:r>
                <a:rPr lang="en-US" sz="2800" spc="198" dirty="0">
                  <a:solidFill>
                    <a:srgbClr val="004AAD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un total de </a:t>
              </a:r>
              <a:r>
                <a:rPr lang="en-US" sz="2800" b="1" spc="198" dirty="0">
                  <a:solidFill>
                    <a:srgbClr val="004AA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12h</a:t>
              </a:r>
              <a:r>
                <a:rPr lang="en-US" sz="2800" spc="198" dirty="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pic>
        <p:nvPicPr>
          <p:cNvPr id="39" name="Audio 38">
            <a:extLst>
              <a:ext uri="{FF2B5EF4-FFF2-40B4-BE49-F238E27FC236}">
                <a16:creationId xmlns:a16="http://schemas.microsoft.com/office/drawing/2014/main" id="{12FFF965-B934-C1F1-B1BD-5D6609AC75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979"/>
    </mc:Choice>
    <mc:Fallback>
      <p:transition spd="slow" advTm="25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4820446" y="68377"/>
            <a:ext cx="9498266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GÉNÉRALE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59901" y="2171588"/>
            <a:ext cx="17121223" cy="795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81"/>
              </a:lnSpc>
              <a:spcBef>
                <a:spcPct val="0"/>
              </a:spcBef>
            </a:pPr>
            <a:endParaRPr/>
          </a:p>
          <a:p>
            <a:pPr marL="0" lvl="0" indent="0" algn="ctr">
              <a:lnSpc>
                <a:spcPts val="3081"/>
              </a:lnSpc>
              <a:spcBef>
                <a:spcPct val="0"/>
              </a:spcBef>
            </a:pPr>
            <a:r>
              <a:rPr lang="en-US" sz="2991" b="1" u="sng" strike="noStrike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 Première :</a:t>
            </a:r>
            <a:r>
              <a:rPr lang="en-US" sz="2991" b="1" strike="noStrike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l’élève choisit 3 EDS / </a:t>
            </a:r>
            <a:r>
              <a:rPr lang="en-US" sz="2991" b="1" u="sng" strike="noStrike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 Terminale :</a:t>
            </a:r>
            <a:r>
              <a:rPr lang="en-US" sz="2991" b="1" strike="noStrike">
                <a:solidFill>
                  <a:srgbClr val="52525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l’élève conserve 2 EDS</a:t>
            </a:r>
          </a:p>
        </p:txBody>
      </p:sp>
      <p:sp>
        <p:nvSpPr>
          <p:cNvPr id="5" name="Freeform 5"/>
          <p:cNvSpPr/>
          <p:nvPr/>
        </p:nvSpPr>
        <p:spPr>
          <a:xfrm>
            <a:off x="16887149" y="-1525326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1" y="0"/>
                </a:lnTo>
                <a:lnTo>
                  <a:pt x="2429181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/>
          <p:nvPr/>
        </p:nvGrpSpPr>
        <p:grpSpPr>
          <a:xfrm>
            <a:off x="981121" y="3809575"/>
            <a:ext cx="4820446" cy="848269"/>
            <a:chOff x="0" y="0"/>
            <a:chExt cx="1269582" cy="22341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269582" cy="223412"/>
            </a:xfrm>
            <a:custGeom>
              <a:avLst/>
              <a:gdLst/>
              <a:ahLst/>
              <a:cxnLst/>
              <a:rect l="l" t="t" r="r" b="b"/>
              <a:pathLst>
                <a:path w="1269582" h="22341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41503"/>
                  </a:lnTo>
                  <a:cubicBezTo>
                    <a:pt x="1269582" y="163227"/>
                    <a:pt x="1260953" y="184061"/>
                    <a:pt x="1245592" y="199422"/>
                  </a:cubicBezTo>
                  <a:cubicBezTo>
                    <a:pt x="1230231" y="214783"/>
                    <a:pt x="1209397" y="223412"/>
                    <a:pt x="1187673" y="223412"/>
                  </a:cubicBezTo>
                  <a:lnTo>
                    <a:pt x="81909" y="223412"/>
                  </a:lnTo>
                  <a:cubicBezTo>
                    <a:pt x="60185" y="223412"/>
                    <a:pt x="39352" y="214783"/>
                    <a:pt x="23991" y="199422"/>
                  </a:cubicBezTo>
                  <a:cubicBezTo>
                    <a:pt x="8630" y="184061"/>
                    <a:pt x="0" y="163227"/>
                    <a:pt x="0" y="14150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47625"/>
              <a:ext cx="1269582" cy="175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Mathématiques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81121" y="4933287"/>
            <a:ext cx="4820446" cy="924232"/>
            <a:chOff x="0" y="0"/>
            <a:chExt cx="1269582" cy="24341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Numérique et sciences informatiques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81121" y="6133744"/>
            <a:ext cx="4820446" cy="848269"/>
            <a:chOff x="0" y="0"/>
            <a:chExt cx="1269582" cy="22341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269582" cy="223412"/>
            </a:xfrm>
            <a:custGeom>
              <a:avLst/>
              <a:gdLst/>
              <a:ahLst/>
              <a:cxnLst/>
              <a:rect l="l" t="t" r="r" b="b"/>
              <a:pathLst>
                <a:path w="1269582" h="22341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41503"/>
                  </a:lnTo>
                  <a:cubicBezTo>
                    <a:pt x="1269582" y="163227"/>
                    <a:pt x="1260953" y="184061"/>
                    <a:pt x="1245592" y="199422"/>
                  </a:cubicBezTo>
                  <a:cubicBezTo>
                    <a:pt x="1230231" y="214783"/>
                    <a:pt x="1209397" y="223412"/>
                    <a:pt x="1187673" y="223412"/>
                  </a:cubicBezTo>
                  <a:lnTo>
                    <a:pt x="81909" y="223412"/>
                  </a:lnTo>
                  <a:cubicBezTo>
                    <a:pt x="60185" y="223412"/>
                    <a:pt x="39352" y="214783"/>
                    <a:pt x="23991" y="199422"/>
                  </a:cubicBezTo>
                  <a:cubicBezTo>
                    <a:pt x="8630" y="184061"/>
                    <a:pt x="0" y="163227"/>
                    <a:pt x="0" y="14150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47625"/>
              <a:ext cx="1269582" cy="175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Physique-Chimie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28700" y="7258238"/>
            <a:ext cx="4820446" cy="848269"/>
            <a:chOff x="0" y="0"/>
            <a:chExt cx="1269582" cy="22341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269582" cy="223412"/>
            </a:xfrm>
            <a:custGeom>
              <a:avLst/>
              <a:gdLst/>
              <a:ahLst/>
              <a:cxnLst/>
              <a:rect l="l" t="t" r="r" b="b"/>
              <a:pathLst>
                <a:path w="1269582" h="22341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41503"/>
                  </a:lnTo>
                  <a:cubicBezTo>
                    <a:pt x="1269582" y="163227"/>
                    <a:pt x="1260953" y="184061"/>
                    <a:pt x="1245592" y="199422"/>
                  </a:cubicBezTo>
                  <a:cubicBezTo>
                    <a:pt x="1230231" y="214783"/>
                    <a:pt x="1209397" y="223412"/>
                    <a:pt x="1187673" y="223412"/>
                  </a:cubicBezTo>
                  <a:lnTo>
                    <a:pt x="81909" y="223412"/>
                  </a:lnTo>
                  <a:cubicBezTo>
                    <a:pt x="60185" y="223412"/>
                    <a:pt x="39352" y="214783"/>
                    <a:pt x="23991" y="199422"/>
                  </a:cubicBezTo>
                  <a:cubicBezTo>
                    <a:pt x="8630" y="184061"/>
                    <a:pt x="0" y="163227"/>
                    <a:pt x="0" y="14150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A6A6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47625"/>
              <a:ext cx="1269582" cy="175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Sciences de l’ingénieur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981121" y="8410031"/>
            <a:ext cx="4820446" cy="924232"/>
            <a:chOff x="0" y="0"/>
            <a:chExt cx="1269582" cy="243419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A6A6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Bio-écologie</a:t>
              </a:r>
            </a:p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(en lycée agricole)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6733777" y="3809575"/>
            <a:ext cx="4820446" cy="924232"/>
            <a:chOff x="0" y="0"/>
            <a:chExt cx="1269582" cy="243419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Sciences de la vie et de la terre 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6733777" y="5009250"/>
            <a:ext cx="4820446" cy="1257607"/>
            <a:chOff x="0" y="0"/>
            <a:chExt cx="1269582" cy="331222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269582" cy="331222"/>
            </a:xfrm>
            <a:custGeom>
              <a:avLst/>
              <a:gdLst/>
              <a:ahLst/>
              <a:cxnLst/>
              <a:rect l="l" t="t" r="r" b="b"/>
              <a:pathLst>
                <a:path w="1269582" h="33122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249313"/>
                  </a:lnTo>
                  <a:cubicBezTo>
                    <a:pt x="1269582" y="271036"/>
                    <a:pt x="1260953" y="291870"/>
                    <a:pt x="1245592" y="307231"/>
                  </a:cubicBezTo>
                  <a:cubicBezTo>
                    <a:pt x="1230231" y="322592"/>
                    <a:pt x="1209397" y="331222"/>
                    <a:pt x="1187673" y="331222"/>
                  </a:cubicBezTo>
                  <a:lnTo>
                    <a:pt x="81909" y="331222"/>
                  </a:lnTo>
                  <a:cubicBezTo>
                    <a:pt x="60185" y="331222"/>
                    <a:pt x="39352" y="322592"/>
                    <a:pt x="23991" y="307231"/>
                  </a:cubicBezTo>
                  <a:cubicBezTo>
                    <a:pt x="8630" y="291870"/>
                    <a:pt x="0" y="271036"/>
                    <a:pt x="0" y="24931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A6A6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47625"/>
              <a:ext cx="1269582" cy="2835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Education Physique, pratiques et cultures sportives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6733777" y="6557879"/>
            <a:ext cx="4820446" cy="924232"/>
            <a:chOff x="0" y="0"/>
            <a:chExt cx="1269582" cy="243419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Anglais monde contemporain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6733777" y="7777386"/>
            <a:ext cx="4820446" cy="848269"/>
            <a:chOff x="0" y="0"/>
            <a:chExt cx="1269582" cy="223412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269582" cy="223412"/>
            </a:xfrm>
            <a:custGeom>
              <a:avLst/>
              <a:gdLst/>
              <a:ahLst/>
              <a:cxnLst/>
              <a:rect l="l" t="t" r="r" b="b"/>
              <a:pathLst>
                <a:path w="1269582" h="22341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41503"/>
                  </a:lnTo>
                  <a:cubicBezTo>
                    <a:pt x="1269582" y="163227"/>
                    <a:pt x="1260953" y="184061"/>
                    <a:pt x="1245592" y="199422"/>
                  </a:cubicBezTo>
                  <a:cubicBezTo>
                    <a:pt x="1230231" y="214783"/>
                    <a:pt x="1209397" y="223412"/>
                    <a:pt x="1187673" y="223412"/>
                  </a:cubicBezTo>
                  <a:lnTo>
                    <a:pt x="81909" y="223412"/>
                  </a:lnTo>
                  <a:cubicBezTo>
                    <a:pt x="60185" y="223412"/>
                    <a:pt x="39352" y="214783"/>
                    <a:pt x="23991" y="199422"/>
                  </a:cubicBezTo>
                  <a:cubicBezTo>
                    <a:pt x="8630" y="184061"/>
                    <a:pt x="0" y="163227"/>
                    <a:pt x="0" y="14150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A6A6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47625"/>
              <a:ext cx="1269582" cy="175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Arts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2723049" y="3751643"/>
            <a:ext cx="4820446" cy="1257607"/>
            <a:chOff x="0" y="0"/>
            <a:chExt cx="1269582" cy="331222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269582" cy="331222"/>
            </a:xfrm>
            <a:custGeom>
              <a:avLst/>
              <a:gdLst/>
              <a:ahLst/>
              <a:cxnLst/>
              <a:rect l="l" t="t" r="r" b="b"/>
              <a:pathLst>
                <a:path w="1269582" h="33122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249313"/>
                  </a:lnTo>
                  <a:cubicBezTo>
                    <a:pt x="1269582" y="271036"/>
                    <a:pt x="1260953" y="291870"/>
                    <a:pt x="1245592" y="307231"/>
                  </a:cubicBezTo>
                  <a:cubicBezTo>
                    <a:pt x="1230231" y="322592"/>
                    <a:pt x="1209397" y="331222"/>
                    <a:pt x="1187673" y="331222"/>
                  </a:cubicBezTo>
                  <a:lnTo>
                    <a:pt x="81909" y="331222"/>
                  </a:lnTo>
                  <a:cubicBezTo>
                    <a:pt x="60185" y="331222"/>
                    <a:pt x="39352" y="322592"/>
                    <a:pt x="23991" y="307231"/>
                  </a:cubicBezTo>
                  <a:cubicBezTo>
                    <a:pt x="8630" y="291870"/>
                    <a:pt x="0" y="271036"/>
                    <a:pt x="0" y="24931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47625"/>
              <a:ext cx="1269582" cy="2835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Littérature et Langues et cultures de l’antiquité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2723049" y="5143500"/>
            <a:ext cx="4820446" cy="924232"/>
            <a:chOff x="0" y="0"/>
            <a:chExt cx="1269582" cy="243419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Langues, littératures et cultures étrangères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2723049" y="6224504"/>
            <a:ext cx="4820446" cy="1257607"/>
            <a:chOff x="0" y="0"/>
            <a:chExt cx="1269582" cy="331222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269582" cy="331222"/>
            </a:xfrm>
            <a:custGeom>
              <a:avLst/>
              <a:gdLst/>
              <a:ahLst/>
              <a:cxnLst/>
              <a:rect l="l" t="t" r="r" b="b"/>
              <a:pathLst>
                <a:path w="1269582" h="331222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249313"/>
                  </a:lnTo>
                  <a:cubicBezTo>
                    <a:pt x="1269582" y="271036"/>
                    <a:pt x="1260953" y="291870"/>
                    <a:pt x="1245592" y="307231"/>
                  </a:cubicBezTo>
                  <a:cubicBezTo>
                    <a:pt x="1230231" y="322592"/>
                    <a:pt x="1209397" y="331222"/>
                    <a:pt x="1187673" y="331222"/>
                  </a:cubicBezTo>
                  <a:lnTo>
                    <a:pt x="81909" y="331222"/>
                  </a:lnTo>
                  <a:cubicBezTo>
                    <a:pt x="60185" y="331222"/>
                    <a:pt x="39352" y="322592"/>
                    <a:pt x="23991" y="307231"/>
                  </a:cubicBezTo>
                  <a:cubicBezTo>
                    <a:pt x="8630" y="291870"/>
                    <a:pt x="0" y="271036"/>
                    <a:pt x="0" y="249313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47625"/>
              <a:ext cx="1269582" cy="2835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Histoire-géographie, géopolitique et sciences politiques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2723049" y="7682373"/>
            <a:ext cx="4820446" cy="924232"/>
            <a:chOff x="0" y="0"/>
            <a:chExt cx="1269582" cy="243419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Sciences économiques et sociales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2723049" y="8834165"/>
            <a:ext cx="4820446" cy="924232"/>
            <a:chOff x="0" y="0"/>
            <a:chExt cx="1269582" cy="243419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1269582" cy="243419"/>
            </a:xfrm>
            <a:custGeom>
              <a:avLst/>
              <a:gdLst/>
              <a:ahLst/>
              <a:cxnLst/>
              <a:rect l="l" t="t" r="r" b="b"/>
              <a:pathLst>
                <a:path w="1269582" h="243419">
                  <a:moveTo>
                    <a:pt x="81909" y="0"/>
                  </a:moveTo>
                  <a:lnTo>
                    <a:pt x="1187673" y="0"/>
                  </a:lnTo>
                  <a:cubicBezTo>
                    <a:pt x="1209397" y="0"/>
                    <a:pt x="1230231" y="8630"/>
                    <a:pt x="1245592" y="23991"/>
                  </a:cubicBezTo>
                  <a:cubicBezTo>
                    <a:pt x="1260953" y="39352"/>
                    <a:pt x="1269582" y="60185"/>
                    <a:pt x="1269582" y="81909"/>
                  </a:cubicBezTo>
                  <a:lnTo>
                    <a:pt x="1269582" y="161510"/>
                  </a:lnTo>
                  <a:cubicBezTo>
                    <a:pt x="1269582" y="183234"/>
                    <a:pt x="1260953" y="204068"/>
                    <a:pt x="1245592" y="219429"/>
                  </a:cubicBezTo>
                  <a:cubicBezTo>
                    <a:pt x="1230231" y="234789"/>
                    <a:pt x="1209397" y="243419"/>
                    <a:pt x="1187673" y="243419"/>
                  </a:cubicBezTo>
                  <a:lnTo>
                    <a:pt x="81909" y="243419"/>
                  </a:lnTo>
                  <a:cubicBezTo>
                    <a:pt x="60185" y="243419"/>
                    <a:pt x="39352" y="234789"/>
                    <a:pt x="23991" y="219429"/>
                  </a:cubicBezTo>
                  <a:cubicBezTo>
                    <a:pt x="8630" y="204068"/>
                    <a:pt x="0" y="183234"/>
                    <a:pt x="0" y="161510"/>
                  </a:cubicBezTo>
                  <a:lnTo>
                    <a:pt x="0" y="81909"/>
                  </a:lnTo>
                  <a:cubicBezTo>
                    <a:pt x="0" y="60185"/>
                    <a:pt x="8630" y="39352"/>
                    <a:pt x="23991" y="23991"/>
                  </a:cubicBezTo>
                  <a:cubicBezTo>
                    <a:pt x="39352" y="8630"/>
                    <a:pt x="60185" y="0"/>
                    <a:pt x="81909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47625"/>
              <a:ext cx="1269582" cy="195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Humanités, littérature et philosophie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6278509" y="9586274"/>
            <a:ext cx="679225" cy="366879"/>
            <a:chOff x="0" y="0"/>
            <a:chExt cx="178890" cy="9662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78890" cy="96626"/>
            </a:xfrm>
            <a:custGeom>
              <a:avLst/>
              <a:gdLst/>
              <a:ahLst/>
              <a:cxnLst/>
              <a:rect l="l" t="t" r="r" b="b"/>
              <a:pathLst>
                <a:path w="178890" h="96626">
                  <a:moveTo>
                    <a:pt x="48313" y="0"/>
                  </a:moveTo>
                  <a:lnTo>
                    <a:pt x="130577" y="0"/>
                  </a:lnTo>
                  <a:cubicBezTo>
                    <a:pt x="143391" y="0"/>
                    <a:pt x="155679" y="5090"/>
                    <a:pt x="164740" y="14151"/>
                  </a:cubicBezTo>
                  <a:cubicBezTo>
                    <a:pt x="173800" y="23211"/>
                    <a:pt x="178890" y="35500"/>
                    <a:pt x="178890" y="48313"/>
                  </a:cubicBezTo>
                  <a:lnTo>
                    <a:pt x="178890" y="48313"/>
                  </a:lnTo>
                  <a:cubicBezTo>
                    <a:pt x="178890" y="61127"/>
                    <a:pt x="173800" y="73415"/>
                    <a:pt x="164740" y="82476"/>
                  </a:cubicBezTo>
                  <a:cubicBezTo>
                    <a:pt x="155679" y="91536"/>
                    <a:pt x="143391" y="96626"/>
                    <a:pt x="130577" y="96626"/>
                  </a:cubicBezTo>
                  <a:lnTo>
                    <a:pt x="48313" y="96626"/>
                  </a:lnTo>
                  <a:cubicBezTo>
                    <a:pt x="35500" y="96626"/>
                    <a:pt x="23211" y="91536"/>
                    <a:pt x="14151" y="82476"/>
                  </a:cubicBezTo>
                  <a:cubicBezTo>
                    <a:pt x="5090" y="73415"/>
                    <a:pt x="0" y="61127"/>
                    <a:pt x="0" y="48313"/>
                  </a:cubicBezTo>
                  <a:lnTo>
                    <a:pt x="0" y="48313"/>
                  </a:lnTo>
                  <a:cubicBezTo>
                    <a:pt x="0" y="35500"/>
                    <a:pt x="5090" y="23211"/>
                    <a:pt x="14151" y="14151"/>
                  </a:cubicBezTo>
                  <a:cubicBezTo>
                    <a:pt x="23211" y="5090"/>
                    <a:pt x="35500" y="0"/>
                    <a:pt x="48313" y="0"/>
                  </a:cubicBezTo>
                  <a:close/>
                </a:path>
              </a:pathLst>
            </a:custGeom>
            <a:solidFill>
              <a:srgbClr val="A6A6A6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47625"/>
              <a:ext cx="178890" cy="49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6957733" y="9611268"/>
            <a:ext cx="4596489" cy="3418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8"/>
              </a:lnSpc>
              <a:spcBef>
                <a:spcPct val="0"/>
              </a:spcBef>
            </a:pPr>
            <a:r>
              <a:rPr lang="en-US" sz="2600" b="1" spc="18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= EDS hors H.MATISSE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-192484" y="-154442"/>
            <a:ext cx="3844135" cy="2878959"/>
            <a:chOff x="0" y="0"/>
            <a:chExt cx="5125514" cy="3838612"/>
          </a:xfrm>
        </p:grpSpPr>
        <p:sp>
          <p:nvSpPr>
            <p:cNvPr id="53" name="Freeform 53"/>
            <p:cNvSpPr/>
            <p:nvPr/>
          </p:nvSpPr>
          <p:spPr>
            <a:xfrm rot="-772445">
              <a:off x="353964" y="461960"/>
              <a:ext cx="4475533" cy="2914691"/>
            </a:xfrm>
            <a:custGeom>
              <a:avLst/>
              <a:gdLst/>
              <a:ahLst/>
              <a:cxnLst/>
              <a:rect l="l" t="t" r="r" b="b"/>
              <a:pathLst>
                <a:path w="4475533" h="2914691">
                  <a:moveTo>
                    <a:pt x="0" y="0"/>
                  </a:moveTo>
                  <a:lnTo>
                    <a:pt x="4475533" y="0"/>
                  </a:lnTo>
                  <a:lnTo>
                    <a:pt x="4475533" y="2914691"/>
                  </a:lnTo>
                  <a:lnTo>
                    <a:pt x="0" y="29146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TextBox 54"/>
            <p:cNvSpPr txBox="1"/>
            <p:nvPr/>
          </p:nvSpPr>
          <p:spPr>
            <a:xfrm rot="-1265433">
              <a:off x="63388" y="1257350"/>
              <a:ext cx="5012447" cy="12092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69"/>
                </a:lnSpc>
                <a:spcBef>
                  <a:spcPct val="0"/>
                </a:spcBef>
              </a:pPr>
              <a:r>
                <a:rPr lang="en-US" sz="2300" b="1" spc="163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CHOIX DES ENSEIGNEMENTS </a:t>
              </a:r>
            </a:p>
            <a:p>
              <a:pPr algn="ctr">
                <a:lnSpc>
                  <a:spcPts val="2369"/>
                </a:lnSpc>
                <a:spcBef>
                  <a:spcPct val="0"/>
                </a:spcBef>
              </a:pPr>
              <a:r>
                <a:rPr lang="en-US" sz="2300" b="1" spc="163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DE SPECIALITE </a:t>
              </a:r>
            </a:p>
          </p:txBody>
        </p:sp>
      </p:grpSp>
      <p:pic>
        <p:nvPicPr>
          <p:cNvPr id="82" name="Audio 81">
            <a:extLst>
              <a:ext uri="{FF2B5EF4-FFF2-40B4-BE49-F238E27FC236}">
                <a16:creationId xmlns:a16="http://schemas.microsoft.com/office/drawing/2014/main" id="{97B1BA0B-80F4-800B-2B4F-D55F7BC953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510"/>
    </mc:Choice>
    <mc:Fallback>
      <p:transition spd="slow" advTm="23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>
            <a:off x="16887149" y="-1525326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1" y="0"/>
                </a:lnTo>
                <a:lnTo>
                  <a:pt x="2429181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4" name="Group 4"/>
          <p:cNvGrpSpPr/>
          <p:nvPr/>
        </p:nvGrpSpPr>
        <p:grpSpPr>
          <a:xfrm>
            <a:off x="-192484" y="-154442"/>
            <a:ext cx="3844135" cy="2878959"/>
            <a:chOff x="0" y="0"/>
            <a:chExt cx="5125514" cy="3838612"/>
          </a:xfrm>
        </p:grpSpPr>
        <p:sp>
          <p:nvSpPr>
            <p:cNvPr id="5" name="Freeform 5"/>
            <p:cNvSpPr/>
            <p:nvPr/>
          </p:nvSpPr>
          <p:spPr>
            <a:xfrm rot="-772445">
              <a:off x="353964" y="461960"/>
              <a:ext cx="4475533" cy="2914691"/>
            </a:xfrm>
            <a:custGeom>
              <a:avLst/>
              <a:gdLst/>
              <a:ahLst/>
              <a:cxnLst/>
              <a:rect l="l" t="t" r="r" b="b"/>
              <a:pathLst>
                <a:path w="4475533" h="2914691">
                  <a:moveTo>
                    <a:pt x="0" y="0"/>
                  </a:moveTo>
                  <a:lnTo>
                    <a:pt x="4475533" y="0"/>
                  </a:lnTo>
                  <a:lnTo>
                    <a:pt x="4475533" y="2914691"/>
                  </a:lnTo>
                  <a:lnTo>
                    <a:pt x="0" y="29146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TextBox 6"/>
            <p:cNvSpPr txBox="1"/>
            <p:nvPr/>
          </p:nvSpPr>
          <p:spPr>
            <a:xfrm rot="-1265433">
              <a:off x="63388" y="1257350"/>
              <a:ext cx="5012447" cy="12092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69"/>
                </a:lnSpc>
                <a:spcBef>
                  <a:spcPct val="0"/>
                </a:spcBef>
              </a:pPr>
              <a:r>
                <a:rPr lang="en-US" sz="2300" b="1" spc="163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CHOIX DES ENSEIGNEMENTS OPTIONNELS 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296929" y="2369073"/>
            <a:ext cx="8199477" cy="884681"/>
            <a:chOff x="0" y="0"/>
            <a:chExt cx="2159533" cy="23300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59533" cy="233002"/>
            </a:xfrm>
            <a:custGeom>
              <a:avLst/>
              <a:gdLst/>
              <a:ahLst/>
              <a:cxnLst/>
              <a:rect l="l" t="t" r="r" b="b"/>
              <a:pathLst>
                <a:path w="2159533" h="233002">
                  <a:moveTo>
                    <a:pt x="48154" y="0"/>
                  </a:moveTo>
                  <a:lnTo>
                    <a:pt x="2111379" y="0"/>
                  </a:lnTo>
                  <a:cubicBezTo>
                    <a:pt x="2137974" y="0"/>
                    <a:pt x="2159533" y="21559"/>
                    <a:pt x="2159533" y="48154"/>
                  </a:cubicBezTo>
                  <a:lnTo>
                    <a:pt x="2159533" y="184848"/>
                  </a:lnTo>
                  <a:cubicBezTo>
                    <a:pt x="2159533" y="197620"/>
                    <a:pt x="2154460" y="209868"/>
                    <a:pt x="2145429" y="218898"/>
                  </a:cubicBezTo>
                  <a:cubicBezTo>
                    <a:pt x="2136398" y="227929"/>
                    <a:pt x="2124150" y="233002"/>
                    <a:pt x="2111379" y="233002"/>
                  </a:cubicBezTo>
                  <a:lnTo>
                    <a:pt x="48154" y="233002"/>
                  </a:lnTo>
                  <a:cubicBezTo>
                    <a:pt x="21559" y="233002"/>
                    <a:pt x="0" y="211443"/>
                    <a:pt x="0" y="184848"/>
                  </a:cubicBezTo>
                  <a:lnTo>
                    <a:pt x="0" y="48154"/>
                  </a:lnTo>
                  <a:cubicBezTo>
                    <a:pt x="0" y="21559"/>
                    <a:pt x="21559" y="0"/>
                    <a:pt x="48154" y="0"/>
                  </a:cubicBezTo>
                  <a:close/>
                </a:path>
              </a:pathLst>
            </a:custGeom>
            <a:solidFill>
              <a:srgbClr val="A6C1D5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47625"/>
              <a:ext cx="2159533" cy="1853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78"/>
                </a:lnSpc>
              </a:pPr>
              <a:r>
                <a:rPr lang="en-US" sz="2600" b="1" spc="18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 enseignement optionnel de 3h parmi :</a:t>
              </a:r>
            </a:p>
          </p:txBody>
        </p:sp>
      </p:grpSp>
      <p:sp>
        <p:nvSpPr>
          <p:cNvPr id="10" name="Freeform 10"/>
          <p:cNvSpPr/>
          <p:nvPr/>
        </p:nvSpPr>
        <p:spPr>
          <a:xfrm>
            <a:off x="1729583" y="8122444"/>
            <a:ext cx="8015394" cy="1480551"/>
          </a:xfrm>
          <a:custGeom>
            <a:avLst/>
            <a:gdLst/>
            <a:ahLst/>
            <a:cxnLst/>
            <a:rect l="l" t="t" r="r" b="b"/>
            <a:pathLst>
              <a:path w="8015394" h="1480551">
                <a:moveTo>
                  <a:pt x="0" y="0"/>
                </a:moveTo>
                <a:lnTo>
                  <a:pt x="8015395" y="0"/>
                </a:lnTo>
                <a:lnTo>
                  <a:pt x="8015395" y="1480550"/>
                </a:lnTo>
                <a:lnTo>
                  <a:pt x="0" y="148055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>
          <a:xfrm>
            <a:off x="1729583" y="3523267"/>
            <a:ext cx="8015394" cy="3806052"/>
          </a:xfrm>
          <a:custGeom>
            <a:avLst/>
            <a:gdLst/>
            <a:ahLst/>
            <a:cxnLst/>
            <a:rect l="l" t="t" r="r" b="b"/>
            <a:pathLst>
              <a:path w="8015394" h="3806052">
                <a:moveTo>
                  <a:pt x="0" y="0"/>
                </a:moveTo>
                <a:lnTo>
                  <a:pt x="8015395" y="0"/>
                </a:lnTo>
                <a:lnTo>
                  <a:pt x="8015395" y="3806052"/>
                </a:lnTo>
                <a:lnTo>
                  <a:pt x="0" y="380605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12" name="Freeform 12"/>
          <p:cNvSpPr/>
          <p:nvPr/>
        </p:nvSpPr>
        <p:spPr>
          <a:xfrm>
            <a:off x="9914813" y="4925329"/>
            <a:ext cx="1812361" cy="548239"/>
          </a:xfrm>
          <a:custGeom>
            <a:avLst/>
            <a:gdLst/>
            <a:ahLst/>
            <a:cxnLst/>
            <a:rect l="l" t="t" r="r" b="b"/>
            <a:pathLst>
              <a:path w="1812361" h="548239">
                <a:moveTo>
                  <a:pt x="0" y="0"/>
                </a:moveTo>
                <a:lnTo>
                  <a:pt x="1812361" y="0"/>
                </a:lnTo>
                <a:lnTo>
                  <a:pt x="1812361" y="548239"/>
                </a:lnTo>
                <a:lnTo>
                  <a:pt x="0" y="5482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TextBox 13"/>
          <p:cNvSpPr txBox="1"/>
          <p:nvPr/>
        </p:nvSpPr>
        <p:spPr>
          <a:xfrm>
            <a:off x="4820446" y="68377"/>
            <a:ext cx="9498266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GÉNÉRALE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6934" y="9897693"/>
            <a:ext cx="4355753" cy="306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69"/>
              </a:lnSpc>
              <a:spcBef>
                <a:spcPct val="0"/>
              </a:spcBef>
            </a:pPr>
            <a:r>
              <a:rPr lang="en-US" sz="2300" b="1" i="1" spc="163">
                <a:solidFill>
                  <a:srgbClr val="00000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*Options hors H.MATISSE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496406" y="4718944"/>
            <a:ext cx="6791594" cy="1008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8"/>
              </a:lnSpc>
              <a:spcBef>
                <a:spcPct val="0"/>
              </a:spcBef>
            </a:pPr>
            <a:r>
              <a:rPr lang="en-US" sz="2600" b="1" spc="184">
                <a:solidFill>
                  <a:srgbClr val="FFBD59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Une option au choix suivie en classe de PREMIERE et TERMINALE </a:t>
            </a:r>
          </a:p>
        </p:txBody>
      </p:sp>
      <p:sp>
        <p:nvSpPr>
          <p:cNvPr id="16" name="Freeform 16"/>
          <p:cNvSpPr/>
          <p:nvPr/>
        </p:nvSpPr>
        <p:spPr>
          <a:xfrm>
            <a:off x="9914813" y="8588599"/>
            <a:ext cx="1812361" cy="548239"/>
          </a:xfrm>
          <a:custGeom>
            <a:avLst/>
            <a:gdLst/>
            <a:ahLst/>
            <a:cxnLst/>
            <a:rect l="l" t="t" r="r" b="b"/>
            <a:pathLst>
              <a:path w="1812361" h="548239">
                <a:moveTo>
                  <a:pt x="0" y="0"/>
                </a:moveTo>
                <a:lnTo>
                  <a:pt x="1812361" y="0"/>
                </a:lnTo>
                <a:lnTo>
                  <a:pt x="1812361" y="548240"/>
                </a:lnTo>
                <a:lnTo>
                  <a:pt x="0" y="54824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7" name="TextBox 17"/>
          <p:cNvSpPr txBox="1"/>
          <p:nvPr/>
        </p:nvSpPr>
        <p:spPr>
          <a:xfrm>
            <a:off x="11764551" y="8382214"/>
            <a:ext cx="6523449" cy="1008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8"/>
              </a:lnSpc>
              <a:spcBef>
                <a:spcPct val="0"/>
              </a:spcBef>
            </a:pPr>
            <a:r>
              <a:rPr lang="en-US" sz="2600" b="1" spc="184">
                <a:solidFill>
                  <a:srgbClr val="0097B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Une option au choix suivie en classe de TERMINALE uniquement</a:t>
            </a:r>
          </a:p>
        </p:txBody>
      </p:sp>
      <p:pic>
        <p:nvPicPr>
          <p:cNvPr id="50" name="Audio 49">
            <a:extLst>
              <a:ext uri="{FF2B5EF4-FFF2-40B4-BE49-F238E27FC236}">
                <a16:creationId xmlns:a16="http://schemas.microsoft.com/office/drawing/2014/main" id="{196A37A5-9543-C4DA-901B-C49857081B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209"/>
    </mc:Choice>
    <mc:Fallback>
      <p:transition spd="slow" advTm="302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/>
            <a:stretch>
              <a:fillRect l="-70429" r="-704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3115409" y="68377"/>
            <a:ext cx="11203303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>
                <a:solidFill>
                  <a:srgbClr val="404040"/>
                </a:solidFill>
                <a:latin typeface="Hibernate"/>
                <a:ea typeface="Hibernate"/>
                <a:cs typeface="Hibernate"/>
                <a:sym typeface="Hibernate"/>
              </a:rPr>
              <a:t>LA VOIE TECHNOLOGIQUE</a:t>
            </a:r>
          </a:p>
        </p:txBody>
      </p:sp>
      <p:sp>
        <p:nvSpPr>
          <p:cNvPr id="4" name="Freeform 4"/>
          <p:cNvSpPr/>
          <p:nvPr/>
        </p:nvSpPr>
        <p:spPr>
          <a:xfrm>
            <a:off x="16100929" y="-563627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5" y="0"/>
                </a:lnTo>
                <a:lnTo>
                  <a:pt x="3287385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5853570" y="2668652"/>
            <a:ext cx="6051054" cy="463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2"/>
              </a:lnSpc>
              <a:spcBef>
                <a:spcPct val="0"/>
              </a:spcBef>
            </a:pPr>
            <a:r>
              <a:rPr lang="en-US" sz="3400" b="1" spc="241">
                <a:solidFill>
                  <a:srgbClr val="40404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 séries technologiques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727554" y="3978596"/>
            <a:ext cx="3009687" cy="2329809"/>
            <a:chOff x="0" y="0"/>
            <a:chExt cx="4012916" cy="3106412"/>
          </a:xfrm>
        </p:grpSpPr>
        <p:sp>
          <p:nvSpPr>
            <p:cNvPr id="7" name="Freeform 7"/>
            <p:cNvSpPr/>
            <p:nvPr/>
          </p:nvSpPr>
          <p:spPr>
            <a:xfrm rot="-834908">
              <a:off x="226529" y="394027"/>
              <a:ext cx="3559858" cy="2318358"/>
            </a:xfrm>
            <a:custGeom>
              <a:avLst/>
              <a:gdLst/>
              <a:ahLst/>
              <a:cxnLst/>
              <a:rect l="l" t="t" r="r" b="b"/>
              <a:pathLst>
                <a:path w="3559858" h="2318358">
                  <a:moveTo>
                    <a:pt x="0" y="0"/>
                  </a:moveTo>
                  <a:lnTo>
                    <a:pt x="3559858" y="0"/>
                  </a:lnTo>
                  <a:lnTo>
                    <a:pt x="3559858" y="2318358"/>
                  </a:lnTo>
                  <a:lnTo>
                    <a:pt x="0" y="23183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633085" y="1219126"/>
              <a:ext cx="2746747" cy="6395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72"/>
                </a:lnSpc>
                <a:spcBef>
                  <a:spcPct val="0"/>
                </a:spcBef>
              </a:pPr>
              <a:r>
                <a:rPr lang="en-US" sz="3032" b="1">
                  <a:solidFill>
                    <a:srgbClr val="004AA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STMG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4841766" y="4101565"/>
            <a:ext cx="2977717" cy="2305061"/>
            <a:chOff x="0" y="0"/>
            <a:chExt cx="3970289" cy="3073414"/>
          </a:xfrm>
        </p:grpSpPr>
        <p:sp>
          <p:nvSpPr>
            <p:cNvPr id="10" name="Freeform 10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F575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STHR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590127" y="4257641"/>
            <a:ext cx="2977717" cy="2305061"/>
            <a:chOff x="0" y="0"/>
            <a:chExt cx="3970289" cy="3073414"/>
          </a:xfrm>
        </p:grpSpPr>
        <p:sp>
          <p:nvSpPr>
            <p:cNvPr id="13" name="Freeform 13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38B6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STL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896475" y="6406626"/>
            <a:ext cx="2977717" cy="2305061"/>
            <a:chOff x="0" y="0"/>
            <a:chExt cx="3970289" cy="3073414"/>
          </a:xfrm>
        </p:grpSpPr>
        <p:sp>
          <p:nvSpPr>
            <p:cNvPr id="16" name="Freeform 16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CB6CE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STD2A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6166283" y="6562702"/>
            <a:ext cx="2977717" cy="2305061"/>
            <a:chOff x="0" y="0"/>
            <a:chExt cx="3970289" cy="3073414"/>
          </a:xfrm>
        </p:grpSpPr>
        <p:sp>
          <p:nvSpPr>
            <p:cNvPr id="19" name="Freeform 19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0097B2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ST2S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8879096" y="4257641"/>
            <a:ext cx="2977717" cy="2305061"/>
            <a:chOff x="0" y="0"/>
            <a:chExt cx="3970289" cy="3073414"/>
          </a:xfrm>
        </p:grpSpPr>
        <p:sp>
          <p:nvSpPr>
            <p:cNvPr id="22" name="Freeform 22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>
                  <a:solidFill>
                    <a:srgbClr val="FF914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STI2D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434347" y="6406626"/>
            <a:ext cx="2977717" cy="2305061"/>
            <a:chOff x="0" y="0"/>
            <a:chExt cx="3970289" cy="3073414"/>
          </a:xfrm>
        </p:grpSpPr>
        <p:sp>
          <p:nvSpPr>
            <p:cNvPr id="25" name="Freeform 25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626360" y="1238934"/>
              <a:ext cx="2717570" cy="5764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68"/>
                </a:lnSpc>
                <a:spcBef>
                  <a:spcPct val="0"/>
                </a:spcBef>
              </a:pPr>
              <a:r>
                <a:rPr lang="en-US" sz="2800" b="1">
                  <a:solidFill>
                    <a:srgbClr val="00BF63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STAV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3626667" y="6562702"/>
            <a:ext cx="2977717" cy="2305061"/>
            <a:chOff x="0" y="0"/>
            <a:chExt cx="3970289" cy="3073414"/>
          </a:xfrm>
        </p:grpSpPr>
        <p:sp>
          <p:nvSpPr>
            <p:cNvPr id="28" name="Freeform 28"/>
            <p:cNvSpPr/>
            <p:nvPr/>
          </p:nvSpPr>
          <p:spPr>
            <a:xfrm rot="-834908">
              <a:off x="224123" y="389842"/>
              <a:ext cx="3522044" cy="2293731"/>
            </a:xfrm>
            <a:custGeom>
              <a:avLst/>
              <a:gdLst/>
              <a:ahLst/>
              <a:cxnLst/>
              <a:rect l="l" t="t" r="r" b="b"/>
              <a:pathLst>
                <a:path w="3522044" h="2293731">
                  <a:moveTo>
                    <a:pt x="0" y="0"/>
                  </a:moveTo>
                  <a:lnTo>
                    <a:pt x="3522043" y="0"/>
                  </a:lnTo>
                  <a:lnTo>
                    <a:pt x="3522043" y="2293731"/>
                  </a:lnTo>
                  <a:lnTo>
                    <a:pt x="0" y="22937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26360" y="1205872"/>
              <a:ext cx="2717570" cy="6330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30"/>
                </a:lnSpc>
                <a:spcBef>
                  <a:spcPct val="0"/>
                </a:spcBef>
              </a:pPr>
              <a:r>
                <a:rPr lang="en-US" sz="3000" b="1" dirty="0">
                  <a:solidFill>
                    <a:srgbClr val="F7BB97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S2TMD</a:t>
              </a:r>
            </a:p>
          </p:txBody>
        </p:sp>
      </p:grpSp>
      <p:pic>
        <p:nvPicPr>
          <p:cNvPr id="90" name="Audio 89">
            <a:extLst>
              <a:ext uri="{FF2B5EF4-FFF2-40B4-BE49-F238E27FC236}">
                <a16:creationId xmlns:a16="http://schemas.microsoft.com/office/drawing/2014/main" id="{20558A76-224C-7276-0129-D9756F77E3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7322800" y="93218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95"/>
    </mc:Choice>
    <mc:Fallback>
      <p:transition spd="slow" advTm="165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5693</TotalTime>
  <Words>1327</Words>
  <Application>Microsoft Macintosh PowerPoint</Application>
  <PresentationFormat>Personnalisé</PresentationFormat>
  <Paragraphs>291</Paragraphs>
  <Slides>34</Slides>
  <Notes>4</Notes>
  <HiddenSlides>0</HiddenSlides>
  <MMClips>34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7" baseType="lpstr">
      <vt:lpstr>Hibernate</vt:lpstr>
      <vt:lpstr>Montserrat Bold Italics</vt:lpstr>
      <vt:lpstr>Montserrat Italics</vt:lpstr>
      <vt:lpstr>Montserrat Classic Bold</vt:lpstr>
      <vt:lpstr>Calibri</vt:lpstr>
      <vt:lpstr>Agrandir Bold</vt:lpstr>
      <vt:lpstr>Montserrat Medium</vt:lpstr>
      <vt:lpstr>Arial</vt:lpstr>
      <vt:lpstr>Agrandir Medium</vt:lpstr>
      <vt:lpstr>Montserrat Bold</vt:lpstr>
      <vt:lpstr>Montserrat</vt:lpstr>
      <vt:lpstr>Montserrat Classic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Colorful Watercolor Creative Project Presentation</dc:title>
  <cp:lastModifiedBy>Aurélie Ruiz</cp:lastModifiedBy>
  <cp:revision>20</cp:revision>
  <dcterms:created xsi:type="dcterms:W3CDTF">2006-08-16T00:00:00Z</dcterms:created>
  <dcterms:modified xsi:type="dcterms:W3CDTF">2024-11-04T12:41:55Z</dcterms:modified>
  <dc:identifier>DAGUdiiotrY</dc:identifier>
</cp:coreProperties>
</file>