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5" r:id="rId3"/>
    <p:sldId id="257" r:id="rId4"/>
    <p:sldId id="267" r:id="rId5"/>
    <p:sldId id="258" r:id="rId6"/>
    <p:sldId id="268" r:id="rId7"/>
    <p:sldId id="259" r:id="rId8"/>
    <p:sldId id="260" r:id="rId9"/>
    <p:sldId id="262" r:id="rId10"/>
    <p:sldId id="261" r:id="rId11"/>
    <p:sldId id="270" r:id="rId12"/>
    <p:sldId id="269" r:id="rId13"/>
    <p:sldId id="26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92246892-EDD3-44C2-97C3-6E2CEC4917EB}">
          <p14:sldIdLst>
            <p14:sldId id="256"/>
            <p14:sldId id="265"/>
            <p14:sldId id="257"/>
            <p14:sldId id="267"/>
            <p14:sldId id="258"/>
            <p14:sldId id="268"/>
            <p14:sldId id="259"/>
          </p14:sldIdLst>
        </p14:section>
        <p14:section name="Section sans titre" id="{05DAE50B-D8E8-4F4B-B874-5D386CC339F2}">
          <p14:sldIdLst>
            <p14:sldId id="260"/>
            <p14:sldId id="262"/>
            <p14:sldId id="261"/>
            <p14:sldId id="270"/>
            <p14:sldId id="269"/>
            <p14:sldId id="2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1" autoAdjust="0"/>
    <p:restoredTop sz="94660"/>
  </p:normalViewPr>
  <p:slideViewPr>
    <p:cSldViewPr snapToGrid="0">
      <p:cViewPr varScale="1">
        <p:scale>
          <a:sx n="74" d="100"/>
          <a:sy n="74" d="100"/>
        </p:scale>
        <p:origin x="1042" y="2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a:t>
            </a:fld>
            <a:endParaRPr lang="en-US" dirty="0"/>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4/2/2025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Vers la réussite…</a:t>
            </a:r>
          </a:p>
        </p:txBody>
      </p:sp>
      <p:sp>
        <p:nvSpPr>
          <p:cNvPr id="3" name="Sous-titre 2"/>
          <p:cNvSpPr>
            <a:spLocks noGrp="1"/>
          </p:cNvSpPr>
          <p:nvPr>
            <p:ph type="subTitle" idx="1"/>
          </p:nvPr>
        </p:nvSpPr>
        <p:spPr/>
        <p:txBody>
          <a:bodyPr/>
          <a:lstStyle/>
          <a:p>
            <a:endParaRPr lang="fr-FR" dirty="0"/>
          </a:p>
          <a:p>
            <a:r>
              <a:rPr lang="fr-FR" dirty="0"/>
              <a:t>Méthode et conseils</a:t>
            </a:r>
          </a:p>
        </p:txBody>
      </p:sp>
    </p:spTree>
    <p:extLst>
      <p:ext uri="{BB962C8B-B14F-4D97-AF65-F5344CB8AC3E}">
        <p14:creationId xmlns:p14="http://schemas.microsoft.com/office/powerpoint/2010/main" val="1221767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2718411" y="78854"/>
            <a:ext cx="6755178" cy="565383"/>
          </a:xfrm>
          <a:prstGeom prst="rect">
            <a:avLst/>
          </a:prstGeom>
        </p:spPr>
        <p:txBody>
          <a:bodyPr>
            <a:normAutofit fontScale="82500" lnSpcReduction="2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Mon plan après 3 retouches</a:t>
            </a:r>
          </a:p>
        </p:txBody>
      </p:sp>
      <p:sp>
        <p:nvSpPr>
          <p:cNvPr id="6" name="Titre 1"/>
          <p:cNvSpPr txBox="1">
            <a:spLocks/>
          </p:cNvSpPr>
          <p:nvPr/>
        </p:nvSpPr>
        <p:spPr>
          <a:xfrm>
            <a:off x="1046513" y="565382"/>
            <a:ext cx="10471165" cy="5648381"/>
          </a:xfrm>
          <a:prstGeom prst="rect">
            <a:avLst/>
          </a:prstGeom>
        </p:spPr>
        <p:txBody>
          <a:bodyPr>
            <a:normAutofit fontScale="90000" lnSpcReduction="2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buNone/>
            </a:pPr>
            <a:r>
              <a:rPr lang="fr-FR" sz="1400" b="1" dirty="0"/>
              <a:t>Introduction</a:t>
            </a:r>
          </a:p>
          <a:p>
            <a:pPr algn="l">
              <a:buNone/>
            </a:pPr>
            <a:endParaRPr lang="fr-FR" sz="1400" b="1" dirty="0"/>
          </a:p>
          <a:p>
            <a:pPr algn="l">
              <a:buFont typeface="Arial" panose="020B0604020202020204" pitchFamily="34" charset="0"/>
              <a:buChar char="•"/>
            </a:pPr>
            <a:r>
              <a:rPr lang="fr-FR" sz="1400" b="1" dirty="0"/>
              <a:t>Accroche</a:t>
            </a:r>
            <a:r>
              <a:rPr lang="fr-FR" sz="1400" dirty="0"/>
              <a:t> : Citation ou exemple marquant (ex. : "L’individualisme est souvent vu comme l’antithèse de la solidarité, mais est-ce toujours le cas ?").</a:t>
            </a:r>
          </a:p>
          <a:p>
            <a:pPr algn="l">
              <a:buFont typeface="Arial" panose="020B0604020202020204" pitchFamily="34" charset="0"/>
              <a:buChar char="•"/>
            </a:pPr>
            <a:r>
              <a:rPr lang="fr-FR" sz="1400" b="1" dirty="0"/>
              <a:t>Définition des termes</a:t>
            </a:r>
            <a:r>
              <a:rPr lang="fr-FR" sz="1400" dirty="0"/>
              <a:t> : Expliciter ce qu'on entend par solidarité (entraide, action collective) et individualisme (priorité donnée à l’individu, autonomie personnelle).</a:t>
            </a:r>
          </a:p>
          <a:p>
            <a:pPr algn="l">
              <a:buFont typeface="Arial" panose="020B0604020202020204" pitchFamily="34" charset="0"/>
              <a:buChar char="•"/>
            </a:pPr>
            <a:r>
              <a:rPr lang="fr-FR" sz="1400" b="1" dirty="0"/>
              <a:t>Problématique</a:t>
            </a:r>
            <a:r>
              <a:rPr lang="fr-FR" sz="1400" dirty="0"/>
              <a:t> : Comment concilier solidarité et individualisme dans une société en quête d'équilibre ?</a:t>
            </a:r>
          </a:p>
          <a:p>
            <a:pPr algn="l">
              <a:buFont typeface="Arial" panose="020B0604020202020204" pitchFamily="34" charset="0"/>
              <a:buChar char="•"/>
            </a:pPr>
            <a:r>
              <a:rPr lang="fr-FR" sz="1400" b="1" dirty="0"/>
              <a:t>Annonce du plan</a:t>
            </a:r>
            <a:r>
              <a:rPr lang="fr-FR" sz="1400" dirty="0"/>
              <a:t> : Examen des tensions et des complémentarités entre ces notions.</a:t>
            </a:r>
          </a:p>
          <a:p>
            <a:pPr algn="l">
              <a:buNone/>
            </a:pPr>
            <a:endParaRPr lang="fr-FR" sz="1400" b="1" dirty="0"/>
          </a:p>
          <a:p>
            <a:pPr algn="l">
              <a:buNone/>
            </a:pPr>
            <a:r>
              <a:rPr lang="fr-FR" sz="1400" b="1" dirty="0"/>
              <a:t>I - Des tensions apparentes entre solidarités et individualisme</a:t>
            </a:r>
          </a:p>
          <a:p>
            <a:pPr algn="l">
              <a:buNone/>
            </a:pPr>
            <a:r>
              <a:rPr lang="fr-FR" sz="1400" b="1" dirty="0"/>
              <a:t>	A. Les bases de l’opposition</a:t>
            </a:r>
          </a:p>
          <a:p>
            <a:pPr algn="l">
              <a:buFont typeface="Arial" panose="020B0604020202020204" pitchFamily="34" charset="0"/>
              <a:buChar char="•"/>
            </a:pPr>
            <a:r>
              <a:rPr lang="fr-FR" sz="1400" dirty="0"/>
              <a:t>Solidarité fondée sur le collectif, nécessite souvent une mise de côté des intérêts individuels.</a:t>
            </a:r>
          </a:p>
          <a:p>
            <a:pPr algn="l">
              <a:buFont typeface="Arial" panose="020B0604020202020204" pitchFamily="34" charset="0"/>
              <a:buChar char="•"/>
            </a:pPr>
            <a:r>
              <a:rPr lang="fr-FR" sz="1400" dirty="0"/>
              <a:t>Individualisme valorisé dans les sociétés modernes : recherche du bien-être personnel, compétition, autonomie.</a:t>
            </a:r>
          </a:p>
          <a:p>
            <a:pPr algn="l">
              <a:buNone/>
            </a:pPr>
            <a:r>
              <a:rPr lang="fr-FR" sz="1400" b="1" dirty="0"/>
              <a:t>	B. Les dérives possibles</a:t>
            </a:r>
          </a:p>
          <a:p>
            <a:pPr algn="l">
              <a:buFont typeface="Arial" panose="020B0604020202020204" pitchFamily="34" charset="0"/>
              <a:buChar char="•"/>
            </a:pPr>
            <a:r>
              <a:rPr lang="fr-FR" sz="1400" dirty="0"/>
              <a:t>Excès de l’individualisme : repli sur soi, érosion du lien social.</a:t>
            </a:r>
          </a:p>
          <a:p>
            <a:pPr algn="l">
              <a:buFont typeface="Arial" panose="020B0604020202020204" pitchFamily="34" charset="0"/>
              <a:buChar char="•"/>
            </a:pPr>
            <a:r>
              <a:rPr lang="fr-FR" sz="1400" dirty="0"/>
              <a:t>Solidarité forcée : peut être perçue comme une contrainte (ex. : impôts, quotas sociaux).</a:t>
            </a:r>
          </a:p>
          <a:p>
            <a:pPr algn="l">
              <a:buNone/>
            </a:pPr>
            <a:endParaRPr lang="fr-FR" sz="1400" b="1" dirty="0"/>
          </a:p>
          <a:p>
            <a:pPr algn="l">
              <a:buNone/>
            </a:pPr>
            <a:r>
              <a:rPr lang="fr-FR" sz="1400" b="1" dirty="0"/>
              <a:t>II - Des complémentarités possibles entre solidarités et individualisme</a:t>
            </a:r>
          </a:p>
          <a:p>
            <a:pPr algn="l">
              <a:buNone/>
            </a:pPr>
            <a:r>
              <a:rPr lang="fr-FR" sz="1400" b="1" dirty="0"/>
              <a:t>	A. L’individualisme éthique</a:t>
            </a:r>
          </a:p>
          <a:p>
            <a:pPr algn="l">
              <a:buFont typeface="Arial" panose="020B0604020202020204" pitchFamily="34" charset="0"/>
              <a:buChar char="•"/>
            </a:pPr>
            <a:r>
              <a:rPr lang="fr-FR" sz="1400" dirty="0"/>
              <a:t>Philosophie qui prône un respect des valeurs individuelles tout en encourageant la contribution volontaire aux initiatives collectives.</a:t>
            </a:r>
          </a:p>
          <a:p>
            <a:pPr algn="l">
              <a:buFont typeface="Arial" panose="020B0604020202020204" pitchFamily="34" charset="0"/>
              <a:buChar char="•"/>
            </a:pPr>
            <a:r>
              <a:rPr lang="fr-FR" sz="1400" dirty="0"/>
              <a:t>Exemple : philanthropes modernes, entreprises responsables.</a:t>
            </a:r>
          </a:p>
          <a:p>
            <a:pPr algn="l">
              <a:buNone/>
            </a:pPr>
            <a:r>
              <a:rPr lang="fr-FR" sz="1400" b="1" dirty="0"/>
              <a:t>	B. Solidarités et autonomie</a:t>
            </a:r>
          </a:p>
          <a:p>
            <a:pPr algn="l">
              <a:buFont typeface="Arial" panose="020B0604020202020204" pitchFamily="34" charset="0"/>
              <a:buChar char="•"/>
            </a:pPr>
            <a:r>
              <a:rPr lang="fr-FR" sz="1400" dirty="0"/>
              <a:t>Solidarité comme un levier pour renforcer les capacités individuelles (ex. : système éducatif ou santé publique).</a:t>
            </a:r>
          </a:p>
          <a:p>
            <a:pPr algn="l">
              <a:buFont typeface="Arial" panose="020B0604020202020204" pitchFamily="34" charset="0"/>
              <a:buChar char="•"/>
            </a:pPr>
            <a:r>
              <a:rPr lang="fr-FR" sz="1400" dirty="0"/>
              <a:t>Coopération horizontale où chaque individu choisit librement de s'engager dans une cause.</a:t>
            </a:r>
          </a:p>
          <a:p>
            <a:pPr algn="l">
              <a:buNone/>
            </a:pPr>
            <a:endParaRPr lang="fr-FR" sz="1400" b="1" dirty="0"/>
          </a:p>
          <a:p>
            <a:pPr algn="l">
              <a:buNone/>
            </a:pPr>
            <a:r>
              <a:rPr lang="fr-FR" sz="1400" b="1" dirty="0"/>
              <a:t>III - Une réconciliation nécessaire pour le futur</a:t>
            </a:r>
          </a:p>
          <a:p>
            <a:pPr algn="l">
              <a:buNone/>
            </a:pPr>
            <a:r>
              <a:rPr lang="fr-FR" sz="1400" b="1" dirty="0"/>
              <a:t>	A. Vers une société hybride</a:t>
            </a:r>
          </a:p>
          <a:p>
            <a:pPr algn="l">
              <a:buFont typeface="Arial" panose="020B0604020202020204" pitchFamily="34" charset="0"/>
              <a:buChar char="•"/>
            </a:pPr>
            <a:r>
              <a:rPr lang="fr-FR" sz="1400" dirty="0"/>
              <a:t>Modèles alliant responsabilisation individuelle et actions collectives (ex. : ESS, initiatives locales).</a:t>
            </a:r>
          </a:p>
          <a:p>
            <a:pPr algn="l">
              <a:buFont typeface="Arial" panose="020B0604020202020204" pitchFamily="34" charset="0"/>
              <a:buChar char="•"/>
            </a:pPr>
            <a:r>
              <a:rPr lang="fr-FR" sz="1400" dirty="0"/>
              <a:t>Place croissante du numérique dans les solidarités : chacun peut agir à son niveau.</a:t>
            </a:r>
          </a:p>
          <a:p>
            <a:pPr algn="l">
              <a:buNone/>
            </a:pPr>
            <a:r>
              <a:rPr lang="fr-FR" sz="1400" b="1" dirty="0"/>
              <a:t>	B. Cultiver une solidarité individualisée</a:t>
            </a:r>
          </a:p>
          <a:p>
            <a:pPr algn="l">
              <a:buFont typeface="Arial" panose="020B0604020202020204" pitchFamily="34" charset="0"/>
              <a:buChar char="•"/>
            </a:pPr>
            <a:r>
              <a:rPr lang="fr-FR" sz="1400" dirty="0"/>
              <a:t>Adapter les mécanismes de solidarité aux spécificités individuelles (ex. : flexibilité dans l’aide sociale, personnalisation des dons).</a:t>
            </a:r>
          </a:p>
          <a:p>
            <a:pPr algn="l">
              <a:buNone/>
            </a:pPr>
            <a:endParaRPr lang="fr-FR" sz="1400" b="1" dirty="0"/>
          </a:p>
          <a:p>
            <a:pPr algn="l">
              <a:buNone/>
            </a:pPr>
            <a:r>
              <a:rPr lang="fr-FR" sz="1400" b="1" dirty="0"/>
              <a:t>Conclusion</a:t>
            </a:r>
          </a:p>
          <a:p>
            <a:pPr algn="l">
              <a:buFont typeface="Arial" panose="020B0604020202020204" pitchFamily="34" charset="0"/>
              <a:buChar char="•"/>
            </a:pPr>
            <a:r>
              <a:rPr lang="fr-FR" sz="1400" b="1" dirty="0"/>
              <a:t>Résumé</a:t>
            </a:r>
            <a:r>
              <a:rPr lang="fr-FR" sz="1400" dirty="0"/>
              <a:t> : Solidarité et individualisme ne sont pas nécessairement incompatibles, mais demandent un équilibre subtil.</a:t>
            </a:r>
          </a:p>
          <a:p>
            <a:pPr algn="l">
              <a:buFont typeface="Arial" panose="020B0604020202020204" pitchFamily="34" charset="0"/>
              <a:buChar char="•"/>
            </a:pPr>
            <a:r>
              <a:rPr lang="fr-FR" sz="1400" b="1" dirty="0"/>
              <a:t>Ouverture</a:t>
            </a:r>
            <a:r>
              <a:rPr lang="fr-FR" sz="1400" dirty="0"/>
              <a:t> : Évoquer des pistes pour renforcer ce dialogue (ex. : éducation à la citoyenneté, nouveaux modèles économiques).</a:t>
            </a:r>
          </a:p>
          <a:p>
            <a:pPr algn="l">
              <a:buFont typeface="Arial" panose="020B0604020202020204" pitchFamily="34" charset="0"/>
              <a:buChar char="•"/>
            </a:pPr>
            <a:endParaRPr lang="fr-FR" sz="1400" dirty="0"/>
          </a:p>
          <a:p>
            <a:pPr algn="l"/>
            <a:endParaRPr lang="fr-FR" sz="1600" dirty="0"/>
          </a:p>
        </p:txBody>
      </p:sp>
    </p:spTree>
    <p:extLst>
      <p:ext uri="{BB962C8B-B14F-4D97-AF65-F5344CB8AC3E}">
        <p14:creationId xmlns:p14="http://schemas.microsoft.com/office/powerpoint/2010/main" val="1641532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322959-341D-31C7-DC5E-CA71BCA28D1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1E5762A-AB26-EDD1-5BAF-67CC3902D555}"/>
              </a:ext>
            </a:extLst>
          </p:cNvPr>
          <p:cNvSpPr>
            <a:spLocks noGrp="1"/>
          </p:cNvSpPr>
          <p:nvPr>
            <p:ph type="title"/>
          </p:nvPr>
        </p:nvSpPr>
        <p:spPr/>
        <p:txBody>
          <a:bodyPr>
            <a:normAutofit/>
          </a:bodyPr>
          <a:lstStyle/>
          <a:p>
            <a:r>
              <a:rPr lang="fr-FR" dirty="0"/>
              <a:t>Sujet : Le corps invisibilisé.</a:t>
            </a:r>
          </a:p>
        </p:txBody>
      </p:sp>
      <p:sp>
        <p:nvSpPr>
          <p:cNvPr id="3" name="Espace réservé du contenu 2">
            <a:extLst>
              <a:ext uri="{FF2B5EF4-FFF2-40B4-BE49-F238E27FC236}">
                <a16:creationId xmlns:a16="http://schemas.microsoft.com/office/drawing/2014/main" id="{8BC2C56A-DFBC-1FE4-A533-65338C7729E6}"/>
              </a:ext>
            </a:extLst>
          </p:cNvPr>
          <p:cNvSpPr>
            <a:spLocks noGrp="1"/>
          </p:cNvSpPr>
          <p:nvPr>
            <p:ph idx="1"/>
          </p:nvPr>
        </p:nvSpPr>
        <p:spPr/>
        <p:txBody>
          <a:bodyPr/>
          <a:lstStyle/>
          <a:p>
            <a:r>
              <a:rPr lang="fr-FR" dirty="0"/>
              <a:t>Brainstorming</a:t>
            </a:r>
          </a:p>
        </p:txBody>
      </p:sp>
      <p:sp>
        <p:nvSpPr>
          <p:cNvPr id="7" name="ZoneTexte 6">
            <a:extLst>
              <a:ext uri="{FF2B5EF4-FFF2-40B4-BE49-F238E27FC236}">
                <a16:creationId xmlns:a16="http://schemas.microsoft.com/office/drawing/2014/main" id="{AF7379C4-61D7-9791-332D-8A68746AF82A}"/>
              </a:ext>
            </a:extLst>
          </p:cNvPr>
          <p:cNvSpPr txBox="1"/>
          <p:nvPr/>
        </p:nvSpPr>
        <p:spPr>
          <a:xfrm>
            <a:off x="1467715" y="3200737"/>
            <a:ext cx="9428881" cy="1200329"/>
          </a:xfrm>
          <a:prstGeom prst="rect">
            <a:avLst/>
          </a:prstGeom>
          <a:noFill/>
        </p:spPr>
        <p:txBody>
          <a:bodyPr wrap="square">
            <a:spAutoFit/>
          </a:bodyPr>
          <a:lstStyle/>
          <a:p>
            <a:r>
              <a:rPr lang="fr-FR" b="1" dirty="0"/>
              <a:t>"Nos corps invisibles"</a:t>
            </a:r>
            <a:r>
              <a:rPr lang="fr-FR" dirty="0"/>
              <a:t> de Christine Féret-Fleury. Ce livre explore les questions d'identité, de marginalisation et de survie, notamment à travers le regard d'une adolescente confrontée à des normes sociales oppressives. Il aborde des thématiques telles que l'intolérance, la violence et la quête de soi, tout en mettant en lumière les pratiques qui invisibilisent certains corps dans nos sociétés.</a:t>
            </a:r>
          </a:p>
        </p:txBody>
      </p:sp>
    </p:spTree>
    <p:extLst>
      <p:ext uri="{BB962C8B-B14F-4D97-AF65-F5344CB8AC3E}">
        <p14:creationId xmlns:p14="http://schemas.microsoft.com/office/powerpoint/2010/main" val="3735929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DEDC5B37-8572-AC6A-30E2-8288FCA3F530}"/>
              </a:ext>
            </a:extLst>
          </p:cNvPr>
          <p:cNvSpPr txBox="1"/>
          <p:nvPr/>
        </p:nvSpPr>
        <p:spPr>
          <a:xfrm>
            <a:off x="976745" y="325316"/>
            <a:ext cx="10816937" cy="6971139"/>
          </a:xfrm>
          <a:prstGeom prst="rect">
            <a:avLst/>
          </a:prstGeom>
          <a:noFill/>
        </p:spPr>
        <p:txBody>
          <a:bodyPr wrap="square">
            <a:spAutoFit/>
          </a:bodyPr>
          <a:lstStyle/>
          <a:p>
            <a:pPr>
              <a:buNone/>
            </a:pPr>
            <a:r>
              <a:rPr lang="fr-FR" sz="1100" b="1" dirty="0"/>
              <a:t>Introduction</a:t>
            </a:r>
          </a:p>
          <a:p>
            <a:pPr>
              <a:buFont typeface="Arial" panose="020B0604020202020204" pitchFamily="34" charset="0"/>
              <a:buChar char="•"/>
            </a:pPr>
            <a:r>
              <a:rPr lang="fr-FR" sz="1100" b="1" dirty="0"/>
              <a:t>Accroche</a:t>
            </a:r>
            <a:r>
              <a:rPr lang="fr-FR" sz="1100" dirty="0"/>
              <a:t> : Exemple marquant ou témoignage (par exemple, les luttes des personnes en situation de handicap pour une meilleure représentation dans l’espace public).</a:t>
            </a:r>
          </a:p>
          <a:p>
            <a:pPr>
              <a:buFont typeface="Arial" panose="020B0604020202020204" pitchFamily="34" charset="0"/>
              <a:buChar char="•"/>
            </a:pPr>
            <a:r>
              <a:rPr lang="fr-FR" sz="1100" b="1" dirty="0"/>
              <a:t>Définition des termes</a:t>
            </a:r>
            <a:r>
              <a:rPr lang="fr-FR" sz="1100" dirty="0"/>
              <a:t> : Expliciter ce qu’on entend par "corps invisibilisé" (corps marginalisés, ignorés ou exclus des normes dominantes) et l'importance de ce concept dans les débats contemporains.</a:t>
            </a:r>
          </a:p>
          <a:p>
            <a:pPr>
              <a:buFont typeface="Arial" panose="020B0604020202020204" pitchFamily="34" charset="0"/>
              <a:buChar char="•"/>
            </a:pPr>
            <a:r>
              <a:rPr lang="fr-FR" sz="1100" b="1" dirty="0"/>
              <a:t>Problématique</a:t>
            </a:r>
            <a:r>
              <a:rPr lang="fr-FR" sz="1100" dirty="0"/>
              <a:t> : Pourquoi certains corps sont-ils rendus invisibles et quelles sont les conséquences sociales, politiques et culturelles de cette invisibilisation ?</a:t>
            </a:r>
          </a:p>
          <a:p>
            <a:pPr>
              <a:buFont typeface="Arial" panose="020B0604020202020204" pitchFamily="34" charset="0"/>
              <a:buChar char="•"/>
            </a:pPr>
            <a:r>
              <a:rPr lang="fr-FR" sz="1100" b="1" dirty="0"/>
              <a:t>Annonce du plan</a:t>
            </a:r>
            <a:r>
              <a:rPr lang="fr-FR" sz="1100" dirty="0"/>
              <a:t> : Analyse des mécanismes d’invisibilisation, des manifestations de ce phénomène et des pistes pour y remédier.</a:t>
            </a:r>
          </a:p>
          <a:p>
            <a:pPr>
              <a:buNone/>
            </a:pPr>
            <a:r>
              <a:rPr lang="fr-FR" sz="1100" b="1" dirty="0"/>
              <a:t>I - Les mécanismes d’invisibilisation des corps</a:t>
            </a:r>
          </a:p>
          <a:p>
            <a:pPr>
              <a:buNone/>
            </a:pPr>
            <a:r>
              <a:rPr lang="fr-FR" sz="1100" b="1" dirty="0"/>
              <a:t>	A. Les normes sociales et culturelles</a:t>
            </a:r>
          </a:p>
          <a:p>
            <a:pPr>
              <a:buFont typeface="Arial" panose="020B0604020202020204" pitchFamily="34" charset="0"/>
              <a:buChar char="•"/>
            </a:pPr>
            <a:r>
              <a:rPr lang="fr-FR" sz="1100" dirty="0"/>
              <a:t>Construction des normes corporelles : idéalisation de la jeunesse, minceur, etc.</a:t>
            </a:r>
          </a:p>
          <a:p>
            <a:pPr>
              <a:buFont typeface="Arial" panose="020B0604020202020204" pitchFamily="34" charset="0"/>
              <a:buChar char="•"/>
            </a:pPr>
            <a:r>
              <a:rPr lang="fr-FR" sz="1100" dirty="0"/>
              <a:t>Rejet ou ignorance des corps perçus comme "hors norme" : handicap, vieillesse, diversité ethnique. </a:t>
            </a:r>
          </a:p>
          <a:p>
            <a:pPr>
              <a:buNone/>
            </a:pPr>
            <a:r>
              <a:rPr lang="fr-FR" sz="1100" b="1" dirty="0"/>
              <a:t>	B. Les processus institutionnels</a:t>
            </a:r>
          </a:p>
          <a:p>
            <a:pPr>
              <a:buFont typeface="Arial" panose="020B0604020202020204" pitchFamily="34" charset="0"/>
              <a:buChar char="•"/>
            </a:pPr>
            <a:r>
              <a:rPr lang="fr-FR" sz="1100" dirty="0"/>
              <a:t>Invisibilisation dans les médias : absence de représentations positives ou diversité limitée.</a:t>
            </a:r>
          </a:p>
          <a:p>
            <a:pPr>
              <a:buFont typeface="Arial" panose="020B0604020202020204" pitchFamily="34" charset="0"/>
              <a:buChar char="•"/>
            </a:pPr>
            <a:r>
              <a:rPr lang="fr-FR" sz="1100" dirty="0"/>
              <a:t>Barrières dans l’espace public : accessibilité insuffisante, marginalisation spatiale.</a:t>
            </a:r>
          </a:p>
          <a:p>
            <a:pPr>
              <a:buNone/>
            </a:pPr>
            <a:r>
              <a:rPr lang="fr-FR" sz="1100" b="1" dirty="0"/>
              <a:t>	C. L’économie et la marchandisation des corps</a:t>
            </a:r>
          </a:p>
          <a:p>
            <a:pPr>
              <a:buFont typeface="Arial" panose="020B0604020202020204" pitchFamily="34" charset="0"/>
              <a:buChar char="•"/>
            </a:pPr>
            <a:r>
              <a:rPr lang="fr-FR" sz="1100" dirty="0"/>
              <a:t>Mise en avant de corps "rentables" (publicité, mode).</a:t>
            </a:r>
          </a:p>
          <a:p>
            <a:pPr>
              <a:buFont typeface="Arial" panose="020B0604020202020204" pitchFamily="34" charset="0"/>
              <a:buChar char="•"/>
            </a:pPr>
            <a:r>
              <a:rPr lang="fr-FR" sz="1100" dirty="0"/>
              <a:t>Marginalisation des corps jugés moins conformes à ces logiques marchandes.</a:t>
            </a:r>
          </a:p>
          <a:p>
            <a:pPr>
              <a:buNone/>
            </a:pPr>
            <a:r>
              <a:rPr lang="fr-FR" sz="1100" b="1" dirty="0"/>
              <a:t>II - Les manifestations de l'invisibilisation</a:t>
            </a:r>
          </a:p>
          <a:p>
            <a:pPr>
              <a:buNone/>
            </a:pPr>
            <a:r>
              <a:rPr lang="fr-FR" sz="1100" b="1" dirty="0"/>
              <a:t>	A. Dans les sphères publiques</a:t>
            </a:r>
          </a:p>
          <a:p>
            <a:pPr>
              <a:buFont typeface="Arial" panose="020B0604020202020204" pitchFamily="34" charset="0"/>
              <a:buChar char="•"/>
            </a:pPr>
            <a:r>
              <a:rPr lang="fr-FR" sz="1100" dirty="0"/>
              <a:t>Marginalisation des corps vieillissants, des corps de personnes en situation de précarité, ou encore de certains groupes ethniques.</a:t>
            </a:r>
          </a:p>
          <a:p>
            <a:pPr>
              <a:buFont typeface="Arial" panose="020B0604020202020204" pitchFamily="34" charset="0"/>
              <a:buChar char="•"/>
            </a:pPr>
            <a:r>
              <a:rPr lang="fr-FR" sz="1100" dirty="0"/>
              <a:t>Manque de reconnaissance des besoins spécifiques (ex : infrastructures adaptées pour les personnes handicapées).</a:t>
            </a:r>
          </a:p>
          <a:p>
            <a:pPr>
              <a:buNone/>
            </a:pPr>
            <a:r>
              <a:rPr lang="fr-FR" sz="1100" b="1" dirty="0"/>
              <a:t>	B. Dans les sphères privées et personnelles</a:t>
            </a:r>
          </a:p>
          <a:p>
            <a:pPr>
              <a:buFont typeface="Arial" panose="020B0604020202020204" pitchFamily="34" charset="0"/>
              <a:buChar char="•"/>
            </a:pPr>
            <a:r>
              <a:rPr lang="fr-FR" sz="1100" dirty="0"/>
              <a:t>Difficultés dans les relations sociales ou intimes pour les personnes dont les corps sont invisibilisés.</a:t>
            </a:r>
          </a:p>
          <a:p>
            <a:pPr>
              <a:buFont typeface="Arial" panose="020B0604020202020204" pitchFamily="34" charset="0"/>
              <a:buChar char="•"/>
            </a:pPr>
            <a:r>
              <a:rPr lang="fr-FR" sz="1100" dirty="0"/>
              <a:t>Intériorisation de l'invisibilisation : sentiment de honte, perte de confiance en soi.</a:t>
            </a:r>
          </a:p>
          <a:p>
            <a:pPr>
              <a:buNone/>
            </a:pPr>
            <a:r>
              <a:rPr lang="fr-FR" sz="1100" b="1" dirty="0"/>
              <a:t>	C. Dans les productions culturelles</a:t>
            </a:r>
          </a:p>
          <a:p>
            <a:pPr>
              <a:buFont typeface="Arial" panose="020B0604020202020204" pitchFamily="34" charset="0"/>
              <a:buChar char="•"/>
            </a:pPr>
            <a:r>
              <a:rPr lang="fr-FR" sz="1100" dirty="0"/>
              <a:t>Sous-représentation dans l'art, le cinéma, ou la littérature. Pratiques artistiques militantes visant à réintroduire ces corps dans l’imaginaire collectif.</a:t>
            </a:r>
          </a:p>
          <a:p>
            <a:pPr>
              <a:buNone/>
            </a:pPr>
            <a:r>
              <a:rPr lang="fr-FR" sz="1100" b="1" dirty="0"/>
              <a:t>III - Vers une revalorisation des corps invisibilisés</a:t>
            </a:r>
          </a:p>
          <a:p>
            <a:pPr>
              <a:buNone/>
            </a:pPr>
            <a:r>
              <a:rPr lang="fr-FR" sz="1100" b="1" dirty="0"/>
              <a:t>	A. Mobilisations sociales et politiques</a:t>
            </a:r>
          </a:p>
          <a:p>
            <a:pPr>
              <a:buFont typeface="Arial" panose="020B0604020202020204" pitchFamily="34" charset="0"/>
              <a:buChar char="•"/>
            </a:pPr>
            <a:r>
              <a:rPr lang="fr-FR" sz="1100" dirty="0"/>
              <a:t>Rôle des mouvements militants : Body </a:t>
            </a:r>
            <a:r>
              <a:rPr lang="fr-FR" sz="1100" dirty="0" err="1"/>
              <a:t>Positivity</a:t>
            </a:r>
            <a:r>
              <a:rPr lang="fr-FR" sz="1100" dirty="0"/>
              <a:t>, mouvements pour les droits des personnes handicapées.</a:t>
            </a:r>
          </a:p>
          <a:p>
            <a:pPr>
              <a:buFont typeface="Arial" panose="020B0604020202020204" pitchFamily="34" charset="0"/>
              <a:buChar char="•"/>
            </a:pPr>
            <a:r>
              <a:rPr lang="fr-FR" sz="1100" dirty="0"/>
              <a:t>Revendications pour une meilleure représentation et inclusion (ex : quotas, campagnes de sensibilisation).</a:t>
            </a:r>
          </a:p>
          <a:p>
            <a:pPr>
              <a:buNone/>
            </a:pPr>
            <a:r>
              <a:rPr lang="fr-FR" sz="1100" b="1" dirty="0"/>
              <a:t>	B. Transformation des normes culturelles</a:t>
            </a:r>
          </a:p>
          <a:p>
            <a:pPr>
              <a:buFont typeface="Arial" panose="020B0604020202020204" pitchFamily="34" charset="0"/>
              <a:buChar char="•"/>
            </a:pPr>
            <a:r>
              <a:rPr lang="fr-FR" sz="1100" dirty="0"/>
              <a:t>Déconstruction des idéaux dominants : célébration de la diversité corporelle.</a:t>
            </a:r>
          </a:p>
          <a:p>
            <a:pPr>
              <a:buFont typeface="Arial" panose="020B0604020202020204" pitchFamily="34" charset="0"/>
              <a:buChar char="•"/>
            </a:pPr>
            <a:r>
              <a:rPr lang="fr-FR" sz="1100" dirty="0"/>
              <a:t>Place croissante des contre-cultures et des nouveaux médias dans cette revalorisation.</a:t>
            </a:r>
          </a:p>
          <a:p>
            <a:pPr lvl="1"/>
            <a:r>
              <a:rPr lang="fr-FR" sz="1100" b="1" dirty="0"/>
              <a:t>C. Perspective éthique et </a:t>
            </a:r>
            <a:r>
              <a:rPr lang="fr-FR" sz="1100" b="1" dirty="0" err="1"/>
              <a:t>humaine</a:t>
            </a:r>
            <a:r>
              <a:rPr lang="fr-FR" sz="1100" dirty="0" err="1"/>
              <a:t>Reconnaissance</a:t>
            </a:r>
            <a:r>
              <a:rPr lang="fr-FR" sz="1100" dirty="0"/>
              <a:t> de la valeur intrinsèque de tous les corps.</a:t>
            </a:r>
          </a:p>
          <a:p>
            <a:pPr>
              <a:buFont typeface="Arial" panose="020B0604020202020204" pitchFamily="34" charset="0"/>
              <a:buChar char="•"/>
            </a:pPr>
            <a:r>
              <a:rPr lang="fr-FR" sz="1100" dirty="0"/>
              <a:t>Importance de l’éducation et du dialogue pour combattre les biais.</a:t>
            </a:r>
          </a:p>
          <a:p>
            <a:pPr>
              <a:buNone/>
            </a:pPr>
            <a:r>
              <a:rPr lang="fr-FR" sz="1100" b="1" dirty="0"/>
              <a:t>Conclusion</a:t>
            </a:r>
          </a:p>
          <a:p>
            <a:pPr>
              <a:buFont typeface="Arial" panose="020B0604020202020204" pitchFamily="34" charset="0"/>
              <a:buChar char="•"/>
            </a:pPr>
            <a:r>
              <a:rPr lang="fr-FR" sz="1100" b="1" dirty="0"/>
              <a:t>Résumé</a:t>
            </a:r>
            <a:r>
              <a:rPr lang="fr-FR" sz="1100" dirty="0"/>
              <a:t> : Retour sur les enjeux et les limites de l’invisibilisation des corps, tout en mettant en avant les solutions possibles.</a:t>
            </a:r>
          </a:p>
          <a:p>
            <a:pPr>
              <a:buFont typeface="Arial" panose="020B0604020202020204" pitchFamily="34" charset="0"/>
              <a:buChar char="•"/>
            </a:pPr>
            <a:r>
              <a:rPr lang="fr-FR" sz="1100" b="1" dirty="0"/>
              <a:t>Ouverture</a:t>
            </a:r>
            <a:r>
              <a:rPr lang="fr-FR" sz="1100" dirty="0"/>
              <a:t> : Explorer comment l'évolution technologique (réalité virtuelle, intelligence artificielle) pourrait contribuer à visibiliser des corps longtemps ignorés.</a:t>
            </a:r>
          </a:p>
          <a:p>
            <a:endParaRPr lang="fr-FR" sz="1300" b="1" dirty="0"/>
          </a:p>
          <a:p>
            <a:pPr>
              <a:buFont typeface="Arial" panose="020B0604020202020204" pitchFamily="34" charset="0"/>
              <a:buChar char="•"/>
            </a:pPr>
            <a:endParaRPr lang="fr-FR" sz="1300" dirty="0"/>
          </a:p>
          <a:p>
            <a:pPr>
              <a:buFont typeface="Arial" panose="020B0604020202020204" pitchFamily="34" charset="0"/>
              <a:buChar char="•"/>
            </a:pPr>
            <a:endParaRPr lang="fr-FR" sz="1400" dirty="0"/>
          </a:p>
        </p:txBody>
      </p:sp>
    </p:spTree>
    <p:extLst>
      <p:ext uri="{BB962C8B-B14F-4D97-AF65-F5344CB8AC3E}">
        <p14:creationId xmlns:p14="http://schemas.microsoft.com/office/powerpoint/2010/main" val="2824855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53143" y="1031966"/>
            <a:ext cx="10868297" cy="2308324"/>
          </a:xfrm>
          <a:prstGeom prst="rect">
            <a:avLst/>
          </a:prstGeom>
          <a:noFill/>
        </p:spPr>
        <p:txBody>
          <a:bodyPr wrap="square" rtlCol="0">
            <a:spAutoFit/>
          </a:bodyPr>
          <a:lstStyle/>
          <a:p>
            <a:r>
              <a:rPr lang="fr-FR" dirty="0"/>
              <a:t>GESTION DES 3H…</a:t>
            </a:r>
          </a:p>
          <a:p>
            <a:endParaRPr lang="fr-FR" dirty="0"/>
          </a:p>
          <a:p>
            <a:endParaRPr lang="fr-FR" dirty="0"/>
          </a:p>
          <a:p>
            <a:pPr algn="ctr"/>
            <a:r>
              <a:rPr lang="fr-FR" dirty="0"/>
              <a:t>-¾ H Brouillon dont le 15 mn réflexe</a:t>
            </a:r>
          </a:p>
          <a:p>
            <a:pPr algn="ctr"/>
            <a:r>
              <a:rPr lang="fr-FR" dirty="0"/>
              <a:t>-2h rédaction propre</a:t>
            </a:r>
          </a:p>
          <a:p>
            <a:pPr algn="ctr"/>
            <a:r>
              <a:rPr lang="fr-FR" dirty="0"/>
              <a:t>-15 mn relecture et bidouillages en tous genres!</a:t>
            </a:r>
          </a:p>
          <a:p>
            <a:pPr algn="ctr"/>
            <a:r>
              <a:rPr lang="fr-FR" dirty="0"/>
              <a:t> Vérifications : exemples fluides et précis/suffisants +dates+ assez d’acteurs + quelques références (5 ou 6) et… ORTHOGRAPHE</a:t>
            </a:r>
          </a:p>
        </p:txBody>
      </p:sp>
      <p:sp>
        <p:nvSpPr>
          <p:cNvPr id="3" name="Titre 1"/>
          <p:cNvSpPr txBox="1">
            <a:spLocks/>
          </p:cNvSpPr>
          <p:nvPr/>
        </p:nvSpPr>
        <p:spPr>
          <a:xfrm>
            <a:off x="5200106" y="3635154"/>
            <a:ext cx="1774370" cy="1468800"/>
          </a:xfrm>
          <a:prstGeom prst="rect">
            <a:avLst/>
          </a:prstGeom>
        </p:spPr>
        <p:txBody>
          <a:bodyPr>
            <a:normAutofit fontScale="82500" lnSpcReduction="10000"/>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dirty="0"/>
              <a:t>Bon courage!</a:t>
            </a:r>
          </a:p>
        </p:txBody>
      </p:sp>
    </p:spTree>
    <p:extLst>
      <p:ext uri="{BB962C8B-B14F-4D97-AF65-F5344CB8AC3E}">
        <p14:creationId xmlns:p14="http://schemas.microsoft.com/office/powerpoint/2010/main" val="1357691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attentes du concours</a:t>
            </a:r>
          </a:p>
        </p:txBody>
      </p:sp>
      <p:sp>
        <p:nvSpPr>
          <p:cNvPr id="3" name="Espace réservé du contenu 2"/>
          <p:cNvSpPr>
            <a:spLocks noGrp="1"/>
          </p:cNvSpPr>
          <p:nvPr>
            <p:ph idx="1"/>
          </p:nvPr>
        </p:nvSpPr>
        <p:spPr/>
        <p:txBody>
          <a:bodyPr/>
          <a:lstStyle/>
          <a:p>
            <a:r>
              <a:rPr lang="fr-FR" dirty="0"/>
              <a:t>Il n’est pas attendu du candidat qu’il fasse preuve d’une culture érudite,</a:t>
            </a:r>
          </a:p>
          <a:p>
            <a:r>
              <a:rPr lang="fr-FR" dirty="0"/>
              <a:t>Etre un bon élève de Terminale qui sache faire des liens entre l’histoire, la géographie, la sociologie, l’économie, le droit, les sciences…</a:t>
            </a:r>
          </a:p>
          <a:p>
            <a:r>
              <a:rPr lang="fr-FR" dirty="0"/>
              <a:t>Il doit également suivre l’actualité régulièrement autour des thèmes proposés,</a:t>
            </a:r>
          </a:p>
          <a:p>
            <a:r>
              <a:rPr lang="fr-FR" dirty="0"/>
              <a:t>Sur quoi est évalué le candidat? Evaluer si le candidat s’intéresse aux débats qui traversent la société et s’il sait les présenter de manière rigoureuse et organisée.</a:t>
            </a:r>
          </a:p>
        </p:txBody>
      </p:sp>
    </p:spTree>
    <p:extLst>
      <p:ext uri="{BB962C8B-B14F-4D97-AF65-F5344CB8AC3E}">
        <p14:creationId xmlns:p14="http://schemas.microsoft.com/office/powerpoint/2010/main" val="3223087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attentes du concours</a:t>
            </a:r>
          </a:p>
        </p:txBody>
      </p:sp>
      <p:sp>
        <p:nvSpPr>
          <p:cNvPr id="3" name="Espace réservé du contenu 2"/>
          <p:cNvSpPr>
            <a:spLocks noGrp="1"/>
          </p:cNvSpPr>
          <p:nvPr>
            <p:ph idx="1"/>
          </p:nvPr>
        </p:nvSpPr>
        <p:spPr/>
        <p:txBody>
          <a:bodyPr>
            <a:normAutofit lnSpcReduction="10000"/>
          </a:bodyPr>
          <a:lstStyle/>
          <a:p>
            <a:pPr fontAlgn="base"/>
            <a:r>
              <a:rPr lang="fr-FR" dirty="0"/>
              <a:t>Les attentes du concours sont toujours les mêmes :</a:t>
            </a:r>
          </a:p>
          <a:p>
            <a:pPr fontAlgn="base"/>
            <a:r>
              <a:rPr lang="fr-FR" dirty="0"/>
              <a:t>Savoir </a:t>
            </a:r>
            <a:r>
              <a:rPr lang="fr-FR" b="1" dirty="0">
                <a:solidFill>
                  <a:srgbClr val="FF0000"/>
                </a:solidFill>
              </a:rPr>
              <a:t>construire une problématique</a:t>
            </a:r>
            <a:r>
              <a:rPr lang="fr-FR" dirty="0"/>
              <a:t> à partir d’un sujet. </a:t>
            </a:r>
          </a:p>
          <a:p>
            <a:pPr fontAlgn="base"/>
            <a:r>
              <a:rPr lang="fr-FR" dirty="0"/>
              <a:t>Etre capable de </a:t>
            </a:r>
            <a:r>
              <a:rPr lang="fr-FR" b="1" dirty="0">
                <a:solidFill>
                  <a:srgbClr val="FF0000"/>
                </a:solidFill>
              </a:rPr>
              <a:t>construire sa réflexion de façon logique</a:t>
            </a:r>
            <a:r>
              <a:rPr lang="fr-FR" dirty="0"/>
              <a:t>, ordonnée et progressive</a:t>
            </a:r>
            <a:r>
              <a:rPr lang="fr-FR" b="1" dirty="0"/>
              <a:t>. </a:t>
            </a:r>
            <a:r>
              <a:rPr lang="fr-FR" b="1" dirty="0">
                <a:solidFill>
                  <a:srgbClr val="FF0000"/>
                </a:solidFill>
              </a:rPr>
              <a:t>= plan</a:t>
            </a:r>
          </a:p>
          <a:p>
            <a:pPr fontAlgn="base"/>
            <a:r>
              <a:rPr lang="fr-FR" dirty="0"/>
              <a:t>Savoir investir ses connaissances dans </a:t>
            </a:r>
            <a:r>
              <a:rPr lang="fr-FR" b="1" dirty="0">
                <a:solidFill>
                  <a:srgbClr val="FF0000"/>
                </a:solidFill>
              </a:rPr>
              <a:t>une réflexion personnelle = exemples pertinents</a:t>
            </a:r>
          </a:p>
          <a:p>
            <a:pPr fontAlgn="base"/>
            <a:r>
              <a:rPr lang="fr-FR" dirty="0"/>
              <a:t>Maîtriser les règles essentielles de l’expression écrite.</a:t>
            </a:r>
          </a:p>
          <a:p>
            <a:endParaRPr lang="fr-FR" dirty="0"/>
          </a:p>
        </p:txBody>
      </p:sp>
    </p:spTree>
    <p:extLst>
      <p:ext uri="{BB962C8B-B14F-4D97-AF65-F5344CB8AC3E}">
        <p14:creationId xmlns:p14="http://schemas.microsoft.com/office/powerpoint/2010/main" val="2026559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3EFB0F-8C2B-814A-2690-70FC3F289E1E}"/>
              </a:ext>
            </a:extLst>
          </p:cNvPr>
          <p:cNvSpPr>
            <a:spLocks noGrp="1"/>
          </p:cNvSpPr>
          <p:nvPr>
            <p:ph type="title"/>
          </p:nvPr>
        </p:nvSpPr>
        <p:spPr/>
        <p:txBody>
          <a:bodyPr/>
          <a:lstStyle/>
          <a:p>
            <a:r>
              <a:rPr lang="fr-FR" dirty="0"/>
              <a:t>Quelques réflexes…</a:t>
            </a:r>
          </a:p>
        </p:txBody>
      </p:sp>
      <p:sp>
        <p:nvSpPr>
          <p:cNvPr id="3" name="Espace réservé du contenu 2">
            <a:extLst>
              <a:ext uri="{FF2B5EF4-FFF2-40B4-BE49-F238E27FC236}">
                <a16:creationId xmlns:a16="http://schemas.microsoft.com/office/drawing/2014/main" id="{3C81E292-75E7-50B9-BE9B-123C082EC443}"/>
              </a:ext>
            </a:extLst>
          </p:cNvPr>
          <p:cNvSpPr>
            <a:spLocks noGrp="1"/>
          </p:cNvSpPr>
          <p:nvPr>
            <p:ph idx="1"/>
          </p:nvPr>
        </p:nvSpPr>
        <p:spPr/>
        <p:txBody>
          <a:bodyPr>
            <a:normAutofit fontScale="92500" lnSpcReduction="10000"/>
          </a:bodyPr>
          <a:lstStyle/>
          <a:p>
            <a:pPr algn="l">
              <a:buNone/>
            </a:pPr>
            <a:r>
              <a:rPr lang="fr-FR" b="0" i="0" dirty="0">
                <a:solidFill>
                  <a:srgbClr val="3A4F66"/>
                </a:solidFill>
                <a:effectLst/>
                <a:latin typeface="-apple-system"/>
              </a:rPr>
              <a:t>Le niveau attendu pour cette épreuve nouvelle pour les étudiants étant élevé, il est essentiel de se préparer en amont en explorant ces thèmes sous différents angles. Par exemple : </a:t>
            </a:r>
          </a:p>
          <a:p>
            <a:pPr algn="l">
              <a:buFont typeface="Arial" panose="020B0604020202020204" pitchFamily="34" charset="0"/>
              <a:buChar char="•"/>
            </a:pPr>
            <a:r>
              <a:rPr lang="fr-FR" b="1" i="0" dirty="0">
                <a:solidFill>
                  <a:srgbClr val="3A4F66"/>
                </a:solidFill>
                <a:effectLst/>
                <a:latin typeface="inherit"/>
              </a:rPr>
              <a:t>Politique</a:t>
            </a:r>
            <a:r>
              <a:rPr lang="fr-FR" b="0" i="0" dirty="0">
                <a:solidFill>
                  <a:srgbClr val="3A4F66"/>
                </a:solidFill>
                <a:effectLst/>
                <a:latin typeface="inherit"/>
              </a:rPr>
              <a:t> : Dans quelle mesure le corps et les solidarités </a:t>
            </a:r>
            <a:r>
              <a:rPr lang="fr-FR" b="0" i="0" dirty="0" err="1">
                <a:solidFill>
                  <a:srgbClr val="3A4F66"/>
                </a:solidFill>
                <a:effectLst/>
                <a:latin typeface="inherit"/>
              </a:rPr>
              <a:t>sont-il</a:t>
            </a:r>
            <a:r>
              <a:rPr lang="fr-FR" b="0" i="0" dirty="0">
                <a:solidFill>
                  <a:srgbClr val="3A4F66"/>
                </a:solidFill>
                <a:effectLst/>
                <a:latin typeface="inherit"/>
              </a:rPr>
              <a:t> un enjeu politique ?</a:t>
            </a:r>
          </a:p>
          <a:p>
            <a:pPr algn="l">
              <a:buFont typeface="Arial" panose="020B0604020202020204" pitchFamily="34" charset="0"/>
              <a:buChar char="•"/>
            </a:pPr>
            <a:r>
              <a:rPr lang="fr-FR" b="1" i="0" dirty="0">
                <a:solidFill>
                  <a:srgbClr val="3A4F66"/>
                </a:solidFill>
                <a:effectLst/>
                <a:latin typeface="inherit"/>
              </a:rPr>
              <a:t>Sociologique</a:t>
            </a:r>
            <a:r>
              <a:rPr lang="fr-FR" b="0" i="0" dirty="0">
                <a:solidFill>
                  <a:srgbClr val="3A4F66"/>
                </a:solidFill>
                <a:effectLst/>
                <a:latin typeface="inherit"/>
              </a:rPr>
              <a:t> : Quel rôle les corps et les solidarités jouent-ils dans la structure et l’évolution de nos sociétés?</a:t>
            </a:r>
          </a:p>
          <a:p>
            <a:pPr algn="l">
              <a:buFont typeface="Arial" panose="020B0604020202020204" pitchFamily="34" charset="0"/>
              <a:buChar char="•"/>
            </a:pPr>
            <a:r>
              <a:rPr lang="fr-FR" b="1" i="0" dirty="0">
                <a:solidFill>
                  <a:srgbClr val="3A4F66"/>
                </a:solidFill>
                <a:effectLst/>
                <a:latin typeface="inherit"/>
              </a:rPr>
              <a:t>Économique</a:t>
            </a:r>
            <a:r>
              <a:rPr lang="fr-FR" b="0" i="0" dirty="0">
                <a:solidFill>
                  <a:srgbClr val="3A4F66"/>
                </a:solidFill>
                <a:effectLst/>
                <a:latin typeface="inherit"/>
              </a:rPr>
              <a:t> : Comment les solidarités et le corps influencent-ils les dynamiques économiques et les comportements de consommation?</a:t>
            </a:r>
          </a:p>
          <a:p>
            <a:endParaRPr lang="fr-FR" dirty="0"/>
          </a:p>
        </p:txBody>
      </p:sp>
    </p:spTree>
    <p:extLst>
      <p:ext uri="{BB962C8B-B14F-4D97-AF65-F5344CB8AC3E}">
        <p14:creationId xmlns:p14="http://schemas.microsoft.com/office/powerpoint/2010/main" val="3019872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1295400" y="457796"/>
            <a:ext cx="9601200" cy="591705"/>
          </a:xfrm>
        </p:spPr>
        <p:txBody>
          <a:bodyPr>
            <a:normAutofit fontScale="90000"/>
          </a:bodyPr>
          <a:lstStyle/>
          <a:p>
            <a:r>
              <a:rPr lang="fr-FR" dirty="0"/>
              <a:t>Des exemples de sujets :</a:t>
            </a:r>
          </a:p>
        </p:txBody>
      </p:sp>
      <p:sp>
        <p:nvSpPr>
          <p:cNvPr id="8" name="Rectangle 5">
            <a:extLst>
              <a:ext uri="{FF2B5EF4-FFF2-40B4-BE49-F238E27FC236}">
                <a16:creationId xmlns:a16="http://schemas.microsoft.com/office/drawing/2014/main" id="{0672D261-E21D-6863-E696-F25BBEBCD369}"/>
              </a:ext>
            </a:extLst>
          </p:cNvPr>
          <p:cNvSpPr>
            <a:spLocks noGrp="1" noChangeArrowheads="1"/>
          </p:cNvSpPr>
          <p:nvPr>
            <p:ph idx="4294967295"/>
          </p:nvPr>
        </p:nvSpPr>
        <p:spPr bwMode="auto">
          <a:xfrm>
            <a:off x="862447" y="1333814"/>
            <a:ext cx="10692244"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Les solidarités face aux crises climatiques : quels enjeux et quelles limites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Solidarité intergénérationnelle : utopie ou nécessité dans nos sociétés modernes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Les solidarités numériques : nouveaux outils ou nouvelles fractures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La solidarité internationale face aux défis migratoires : entre devoir moral et intérêts nationaux.</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Économie sociale et solidaire : un modèle d’avenir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Les solidarités locales dans un monde globalisé : résurgence des liens de proximité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Les politiques publiques et la promotion des solidarités : état des lieux et perspectives.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Solidarité et individualisme : sont-ils réellement compatibles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Les solidarités en temps de guerre : opportunités d’unité ou de division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600" b="1" i="0" u="none" strike="noStrike" cap="none" normalizeH="0" baseline="0" dirty="0">
                <a:ln>
                  <a:noFill/>
                </a:ln>
                <a:solidFill>
                  <a:schemeClr val="tx1"/>
                </a:solidFill>
                <a:effectLst/>
                <a:latin typeface="Arial" panose="020B0604020202020204" pitchFamily="34" charset="0"/>
              </a:rPr>
              <a:t>Le rôle des ONG dans le développement des solidarités mondiales : succès ou limites ?</a:t>
            </a:r>
            <a:endParaRPr kumimoji="0" lang="fr-FR" altLang="fr-FR" sz="16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66368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A78CE3AD-BF1E-0973-3466-A395D25B1F92}"/>
              </a:ext>
            </a:extLst>
          </p:cNvPr>
          <p:cNvSpPr>
            <a:spLocks noChangeArrowheads="1"/>
          </p:cNvSpPr>
          <p:nvPr/>
        </p:nvSpPr>
        <p:spPr bwMode="auto">
          <a:xfrm>
            <a:off x="883225" y="617707"/>
            <a:ext cx="10328565"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buFontTx/>
              <a:buChar char="•"/>
            </a:pPr>
            <a:r>
              <a:rPr lang="fr-FR" altLang="fr-FR" sz="1600" b="1" dirty="0">
                <a:latin typeface="Arial" panose="020B0604020202020204" pitchFamily="34" charset="0"/>
              </a:rPr>
              <a:t>Le corps comme instrument politique : enjeux de contrôle et de libération.</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Les corps numériques : avatars virtuels, identité et réalité augmentée.</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Corps et discriminations : poids des normes sociales et culturelles.</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Le corps en mouvement : sport, performance et dépassement de soi.</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Corps médicaux : entre progrès scientifiques et questions éthiques.</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L'évolution des représentations du corps dans l'art et la culture.</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Le corps comme outil de revendication sociale : militantisme et activismes corporels.</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Les corps invisibilisés : âge, handicap et marginalisation.</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La marchandisation du corps : questions autour des industries esthétiques et biomédicales.</a:t>
            </a:r>
          </a:p>
          <a:p>
            <a:pPr lvl="0" defTabSz="914400" eaLnBrk="0" fontAlgn="base" hangingPunct="0">
              <a:spcBef>
                <a:spcPct val="0"/>
              </a:spcBef>
              <a:spcAft>
                <a:spcPct val="0"/>
              </a:spcAft>
              <a:buFontTx/>
              <a:buChar char="•"/>
            </a:pPr>
            <a:endParaRPr lang="fr-FR" altLang="fr-FR" sz="1600" dirty="0">
              <a:latin typeface="Arial" panose="020B0604020202020204" pitchFamily="34" charset="0"/>
            </a:endParaRPr>
          </a:p>
          <a:p>
            <a:pPr lvl="0" defTabSz="914400" eaLnBrk="0" fontAlgn="base" hangingPunct="0">
              <a:spcBef>
                <a:spcPct val="0"/>
              </a:spcBef>
              <a:spcAft>
                <a:spcPct val="0"/>
              </a:spcAft>
              <a:buFontTx/>
              <a:buChar char="•"/>
            </a:pPr>
            <a:r>
              <a:rPr lang="fr-FR" altLang="fr-FR" sz="1600" b="1" dirty="0">
                <a:latin typeface="Arial" panose="020B0604020202020204" pitchFamily="34" charset="0"/>
              </a:rPr>
              <a:t>Corps et spiritualité : dialogue entre matière et transcendance.</a:t>
            </a:r>
            <a:endParaRPr lang="fr-FR" altLang="fr-FR" sz="1600" dirty="0">
              <a:latin typeface="Arial" panose="020B0604020202020204" pitchFamily="34" charset="0"/>
            </a:endParaRPr>
          </a:p>
        </p:txBody>
      </p:sp>
    </p:spTree>
    <p:extLst>
      <p:ext uri="{BB962C8B-B14F-4D97-AF65-F5344CB8AC3E}">
        <p14:creationId xmlns:p14="http://schemas.microsoft.com/office/powerpoint/2010/main" val="4165103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Sujet : Solidarités et individualisme.</a:t>
            </a:r>
          </a:p>
        </p:txBody>
      </p:sp>
      <p:sp>
        <p:nvSpPr>
          <p:cNvPr id="3" name="Espace réservé du contenu 2"/>
          <p:cNvSpPr>
            <a:spLocks noGrp="1"/>
          </p:cNvSpPr>
          <p:nvPr>
            <p:ph idx="1"/>
          </p:nvPr>
        </p:nvSpPr>
        <p:spPr/>
        <p:txBody>
          <a:bodyPr/>
          <a:lstStyle/>
          <a:p>
            <a:r>
              <a:rPr lang="fr-FR" dirty="0"/>
              <a:t>Brainstorming</a:t>
            </a:r>
          </a:p>
        </p:txBody>
      </p:sp>
    </p:spTree>
    <p:extLst>
      <p:ext uri="{BB962C8B-B14F-4D97-AF65-F5344CB8AC3E}">
        <p14:creationId xmlns:p14="http://schemas.microsoft.com/office/powerpoint/2010/main" val="3460849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4167051" y="2547257"/>
            <a:ext cx="3905795" cy="16720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PREMIERE REFLEXION</a:t>
            </a:r>
          </a:p>
        </p:txBody>
      </p:sp>
      <p:sp>
        <p:nvSpPr>
          <p:cNvPr id="5" name="Rectangle 4"/>
          <p:cNvSpPr/>
          <p:nvPr/>
        </p:nvSpPr>
        <p:spPr>
          <a:xfrm>
            <a:off x="3733748" y="1149717"/>
            <a:ext cx="4547807" cy="646331"/>
          </a:xfrm>
          <a:prstGeom prst="rect">
            <a:avLst/>
          </a:prstGeom>
        </p:spPr>
        <p:txBody>
          <a:bodyPr wrap="square">
            <a:spAutoFit/>
          </a:bodyPr>
          <a:lstStyle/>
          <a:p>
            <a:r>
              <a:rPr lang="fr-FR" dirty="0"/>
              <a:t>Les solidarités             explicitation du pluriel et </a:t>
            </a:r>
          </a:p>
          <a:p>
            <a:r>
              <a:rPr lang="fr-FR" dirty="0"/>
              <a:t>Individualisme            explicitation du singulier</a:t>
            </a:r>
          </a:p>
        </p:txBody>
      </p:sp>
      <p:sp>
        <p:nvSpPr>
          <p:cNvPr id="6" name="Rectangle 5"/>
          <p:cNvSpPr/>
          <p:nvPr/>
        </p:nvSpPr>
        <p:spPr>
          <a:xfrm>
            <a:off x="1803893" y="4509645"/>
            <a:ext cx="4840749" cy="646331"/>
          </a:xfrm>
          <a:prstGeom prst="rect">
            <a:avLst/>
          </a:prstGeom>
        </p:spPr>
        <p:txBody>
          <a:bodyPr wrap="none">
            <a:spAutoFit/>
          </a:bodyPr>
          <a:lstStyle/>
          <a:p>
            <a:r>
              <a:rPr lang="fr-FR" dirty="0"/>
              <a:t>QUESTIONNER le terme « et » </a:t>
            </a:r>
          </a:p>
          <a:p>
            <a:r>
              <a:rPr lang="fr-FR" dirty="0"/>
              <a:t>quelles interrelations existent entre ces deux notions</a:t>
            </a:r>
          </a:p>
        </p:txBody>
      </p:sp>
      <p:sp>
        <p:nvSpPr>
          <p:cNvPr id="7" name="Flèche droite 6"/>
          <p:cNvSpPr/>
          <p:nvPr/>
        </p:nvSpPr>
        <p:spPr>
          <a:xfrm>
            <a:off x="5271718" y="1263876"/>
            <a:ext cx="391886" cy="2090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7184573" y="4509645"/>
            <a:ext cx="4441372" cy="646331"/>
          </a:xfrm>
          <a:prstGeom prst="rect">
            <a:avLst/>
          </a:prstGeom>
        </p:spPr>
        <p:txBody>
          <a:bodyPr wrap="square">
            <a:spAutoFit/>
          </a:bodyPr>
          <a:lstStyle/>
          <a:p>
            <a:r>
              <a:rPr lang="fr-FR" dirty="0"/>
              <a:t>Faire des choix autour de l’angle d’attaque à adopter car sujet vaste.</a:t>
            </a:r>
          </a:p>
        </p:txBody>
      </p:sp>
      <p:sp>
        <p:nvSpPr>
          <p:cNvPr id="9" name="Flèche droite 8"/>
          <p:cNvSpPr/>
          <p:nvPr/>
        </p:nvSpPr>
        <p:spPr>
          <a:xfrm rot="16200000">
            <a:off x="5711003" y="2103637"/>
            <a:ext cx="769992" cy="296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9"/>
          <p:cNvSpPr/>
          <p:nvPr/>
        </p:nvSpPr>
        <p:spPr>
          <a:xfrm rot="8188589">
            <a:off x="3977157" y="3988546"/>
            <a:ext cx="769992" cy="296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droite 10"/>
          <p:cNvSpPr/>
          <p:nvPr/>
        </p:nvSpPr>
        <p:spPr>
          <a:xfrm rot="2520018">
            <a:off x="7448905" y="3983709"/>
            <a:ext cx="769992" cy="296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Flèche droite 6">
            <a:extLst>
              <a:ext uri="{FF2B5EF4-FFF2-40B4-BE49-F238E27FC236}">
                <a16:creationId xmlns:a16="http://schemas.microsoft.com/office/drawing/2014/main" id="{3D463916-5958-4A1F-0B2A-6AA222A9086C}"/>
              </a:ext>
            </a:extLst>
          </p:cNvPr>
          <p:cNvSpPr/>
          <p:nvPr/>
        </p:nvSpPr>
        <p:spPr>
          <a:xfrm>
            <a:off x="5303449" y="1562894"/>
            <a:ext cx="391886" cy="2090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Flèche droite 6">
            <a:extLst>
              <a:ext uri="{FF2B5EF4-FFF2-40B4-BE49-F238E27FC236}">
                <a16:creationId xmlns:a16="http://schemas.microsoft.com/office/drawing/2014/main" id="{A2545900-13E3-81CE-F8C4-E491722D89CC}"/>
              </a:ext>
            </a:extLst>
          </p:cNvPr>
          <p:cNvSpPr/>
          <p:nvPr/>
        </p:nvSpPr>
        <p:spPr>
          <a:xfrm>
            <a:off x="1412007" y="4931179"/>
            <a:ext cx="391886" cy="2090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19999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6215" y="1158164"/>
            <a:ext cx="4546070" cy="132591"/>
          </a:xfrm>
        </p:spPr>
        <p:txBody>
          <a:bodyPr>
            <a:noAutofit/>
          </a:bodyPr>
          <a:lstStyle/>
          <a:p>
            <a:r>
              <a:rPr lang="fr-FR" sz="2400" dirty="0"/>
              <a:t>Mon 1</a:t>
            </a:r>
            <a:r>
              <a:rPr lang="fr-FR" sz="2400" baseline="30000" dirty="0"/>
              <a:t>er</a:t>
            </a:r>
            <a:r>
              <a:rPr lang="fr-FR" sz="2400" dirty="0"/>
              <a:t> brouillon</a:t>
            </a:r>
            <a:br>
              <a:rPr lang="fr-FR" sz="2400" dirty="0"/>
            </a:br>
            <a:r>
              <a:rPr lang="fr-FR" sz="2400" dirty="0"/>
              <a:t>15 mn « réflexes »</a:t>
            </a:r>
          </a:p>
        </p:txBody>
      </p:sp>
      <p:sp>
        <p:nvSpPr>
          <p:cNvPr id="4" name="ZoneTexte 3">
            <a:extLst>
              <a:ext uri="{FF2B5EF4-FFF2-40B4-BE49-F238E27FC236}">
                <a16:creationId xmlns:a16="http://schemas.microsoft.com/office/drawing/2014/main" id="{1D877FCB-693A-79DB-479B-991E80E5C992}"/>
              </a:ext>
            </a:extLst>
          </p:cNvPr>
          <p:cNvSpPr txBox="1"/>
          <p:nvPr/>
        </p:nvSpPr>
        <p:spPr>
          <a:xfrm>
            <a:off x="896215" y="2973705"/>
            <a:ext cx="6094268" cy="2031325"/>
          </a:xfrm>
          <a:prstGeom prst="rect">
            <a:avLst/>
          </a:prstGeom>
          <a:noFill/>
        </p:spPr>
        <p:txBody>
          <a:bodyPr wrap="square">
            <a:spAutoFit/>
          </a:bodyPr>
          <a:lstStyle/>
          <a:p>
            <a:pPr>
              <a:buNone/>
            </a:pPr>
            <a:r>
              <a:rPr lang="fr-FR" dirty="0"/>
              <a:t>"Elle ne demandait rien. Elle ne voulait pas qu'on l'aide, qu'on s'inquiète pour elle, mais elle voulait qu'on soit là, juste là.«  </a:t>
            </a:r>
            <a:r>
              <a:rPr lang="fr-FR" b="1" dirty="0"/>
              <a:t>"On n'est rien tout seul."</a:t>
            </a:r>
            <a:endParaRPr lang="fr-FR" dirty="0"/>
          </a:p>
          <a:p>
            <a:r>
              <a:rPr lang="fr-FR" dirty="0"/>
              <a:t>Simple et puissante, cette phrase exprime l'importance des liens humains et de l'entraide, tout en faisant écho à une forme de dépendance mutuelle essentielle à la vie en société.</a:t>
            </a:r>
          </a:p>
          <a:p>
            <a:endParaRPr lang="fr-FR" dirty="0"/>
          </a:p>
        </p:txBody>
      </p:sp>
      <p:sp>
        <p:nvSpPr>
          <p:cNvPr id="7" name="ZoneTexte 6">
            <a:extLst>
              <a:ext uri="{FF2B5EF4-FFF2-40B4-BE49-F238E27FC236}">
                <a16:creationId xmlns:a16="http://schemas.microsoft.com/office/drawing/2014/main" id="{3869249F-8719-8A9B-C87A-DC2B707C50D7}"/>
              </a:ext>
            </a:extLst>
          </p:cNvPr>
          <p:cNvSpPr txBox="1"/>
          <p:nvPr/>
        </p:nvSpPr>
        <p:spPr>
          <a:xfrm>
            <a:off x="896215" y="4886462"/>
            <a:ext cx="6094268" cy="1200329"/>
          </a:xfrm>
          <a:prstGeom prst="rect">
            <a:avLst/>
          </a:prstGeom>
          <a:noFill/>
        </p:spPr>
        <p:txBody>
          <a:bodyPr wrap="square">
            <a:spAutoFit/>
          </a:bodyPr>
          <a:lstStyle/>
          <a:p>
            <a:pPr>
              <a:buNone/>
            </a:pPr>
            <a:r>
              <a:rPr lang="fr-FR" b="1" dirty="0"/>
              <a:t>"On n'est rien tout seul."</a:t>
            </a:r>
            <a:endParaRPr lang="fr-FR" dirty="0"/>
          </a:p>
          <a:p>
            <a:r>
              <a:rPr lang="fr-FR" dirty="0"/>
              <a:t>Simple et puissante, cette phrase exprime l'importance des liens humains et de l'entraide, tout en faisant écho à une forme de dépendance mutuelle essentielle à la vie en société.</a:t>
            </a:r>
          </a:p>
        </p:txBody>
      </p:sp>
    </p:spTree>
    <p:extLst>
      <p:ext uri="{BB962C8B-B14F-4D97-AF65-F5344CB8AC3E}">
        <p14:creationId xmlns:p14="http://schemas.microsoft.com/office/powerpoint/2010/main" val="374802589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229</TotalTime>
  <Words>1616</Words>
  <Application>Microsoft Office PowerPoint</Application>
  <PresentationFormat>Grand écran</PresentationFormat>
  <Paragraphs>153</Paragraphs>
  <Slides>13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13</vt:i4>
      </vt:variant>
    </vt:vector>
  </HeadingPairs>
  <TitlesOfParts>
    <vt:vector size="18" baseType="lpstr">
      <vt:lpstr>-apple-system</vt:lpstr>
      <vt:lpstr>Arial</vt:lpstr>
      <vt:lpstr>Garamond</vt:lpstr>
      <vt:lpstr>inherit</vt:lpstr>
      <vt:lpstr>Organique</vt:lpstr>
      <vt:lpstr>Vers la réussite…</vt:lpstr>
      <vt:lpstr>Les attentes du concours</vt:lpstr>
      <vt:lpstr>Les attentes du concours</vt:lpstr>
      <vt:lpstr>Quelques réflexes…</vt:lpstr>
      <vt:lpstr>Des exemples de sujets :</vt:lpstr>
      <vt:lpstr>Présentation PowerPoint</vt:lpstr>
      <vt:lpstr>Sujet : Solidarités et individualisme.</vt:lpstr>
      <vt:lpstr>Présentation PowerPoint</vt:lpstr>
      <vt:lpstr>Mon 1er brouillon 15 mn « réflexes »</vt:lpstr>
      <vt:lpstr>Présentation PowerPoint</vt:lpstr>
      <vt:lpstr>Sujet : Le corps invisibilisé.</vt:lpstr>
      <vt:lpstr>Présentation PowerPoint</vt:lpstr>
      <vt:lpstr>Présentation PowerPoint</vt:lpstr>
    </vt:vector>
  </TitlesOfParts>
  <Company>Région Occitanie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 la réussite…</dc:title>
  <dc:creator>DOMENGE PATRICIA</dc:creator>
  <cp:lastModifiedBy>PATRICIA DOMENGE</cp:lastModifiedBy>
  <cp:revision>11</cp:revision>
  <dcterms:created xsi:type="dcterms:W3CDTF">2023-04-18T07:45:44Z</dcterms:created>
  <dcterms:modified xsi:type="dcterms:W3CDTF">2025-04-02T21:26:56Z</dcterms:modified>
</cp:coreProperties>
</file>